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75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6" r:id="rId19"/>
  </p:sldIdLst>
  <p:sldSz cx="9144000" cy="5143500" type="screen16x9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ลักษณะสีปานกลาง 2 - เน้น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270" y="-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F3D9A-CA38-4945-8E14-7317B3CDB884}" type="datetimeFigureOut">
              <a:rPr lang="th-TH" smtClean="0"/>
              <a:t>10/06/61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DACD7-306F-440C-A849-578EB297D6D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11427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F3D9A-CA38-4945-8E14-7317B3CDB884}" type="datetimeFigureOut">
              <a:rPr lang="th-TH" smtClean="0"/>
              <a:t>10/06/61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DACD7-306F-440C-A849-578EB297D6D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18893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F3D9A-CA38-4945-8E14-7317B3CDB884}" type="datetimeFigureOut">
              <a:rPr lang="th-TH" smtClean="0"/>
              <a:t>10/06/61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DACD7-306F-440C-A849-578EB297D6D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9549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F3D9A-CA38-4945-8E14-7317B3CDB884}" type="datetimeFigureOut">
              <a:rPr lang="th-TH" smtClean="0"/>
              <a:t>10/06/61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DACD7-306F-440C-A849-578EB297D6D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58314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F3D9A-CA38-4945-8E14-7317B3CDB884}" type="datetimeFigureOut">
              <a:rPr lang="th-TH" smtClean="0"/>
              <a:t>10/06/61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DACD7-306F-440C-A849-578EB297D6D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79154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F3D9A-CA38-4945-8E14-7317B3CDB884}" type="datetimeFigureOut">
              <a:rPr lang="th-TH" smtClean="0"/>
              <a:t>10/06/61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DACD7-306F-440C-A849-578EB297D6D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12281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F3D9A-CA38-4945-8E14-7317B3CDB884}" type="datetimeFigureOut">
              <a:rPr lang="th-TH" smtClean="0"/>
              <a:t>10/06/61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DACD7-306F-440C-A849-578EB297D6D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35473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F3D9A-CA38-4945-8E14-7317B3CDB884}" type="datetimeFigureOut">
              <a:rPr lang="th-TH" smtClean="0"/>
              <a:t>10/06/61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DACD7-306F-440C-A849-578EB297D6D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70966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F3D9A-CA38-4945-8E14-7317B3CDB884}" type="datetimeFigureOut">
              <a:rPr lang="th-TH" smtClean="0"/>
              <a:t>10/06/61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DACD7-306F-440C-A849-578EB297D6D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88818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F3D9A-CA38-4945-8E14-7317B3CDB884}" type="datetimeFigureOut">
              <a:rPr lang="th-TH" smtClean="0"/>
              <a:t>10/06/61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DACD7-306F-440C-A849-578EB297D6D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47074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F3D9A-CA38-4945-8E14-7317B3CDB884}" type="datetimeFigureOut">
              <a:rPr lang="th-TH" smtClean="0"/>
              <a:t>10/06/61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DACD7-306F-440C-A849-578EB297D6D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19668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1F3D9A-CA38-4945-8E14-7317B3CDB884}" type="datetimeFigureOut">
              <a:rPr lang="th-TH" smtClean="0"/>
              <a:t>10/06/61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9DACD7-306F-440C-A849-578EB297D6D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99226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Win 8 Pro\Desktop\Untitled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2" t="9428" r="1956" b="6486"/>
          <a:stretch/>
        </p:blipFill>
        <p:spPr bwMode="auto">
          <a:xfrm>
            <a:off x="5004047" y="123478"/>
            <a:ext cx="4161509" cy="4896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28523"/>
            <a:ext cx="1099666" cy="1122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55575" y="1293912"/>
            <a:ext cx="568863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3200" b="1" dirty="0" smtClean="0">
                <a:ln w="1905">
                  <a:solidFill>
                    <a:srgbClr val="0000CC"/>
                  </a:solidFill>
                </a:ln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H SarabunPSK" pitchFamily="34" charset="-34"/>
                <a:cs typeface="TH SarabunPSK" pitchFamily="34" charset="-34"/>
              </a:rPr>
              <a:t>สรุปประชุมสร้างความเข้มแข็งเครือข่ายบริการ และวิชาการระหว่างกรมการแพทย์และ</a:t>
            </a:r>
          </a:p>
          <a:p>
            <a:pPr algn="ctr"/>
            <a:r>
              <a:rPr lang="th-TH" sz="3200" b="1" dirty="0" smtClean="0">
                <a:ln w="1905">
                  <a:solidFill>
                    <a:srgbClr val="0000CC"/>
                  </a:solidFill>
                </a:ln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H SarabunPSK" pitchFamily="34" charset="-34"/>
                <a:cs typeface="TH SarabunPSK" pitchFamily="34" charset="-34"/>
              </a:rPr>
              <a:t>เขตสุขภาพที่ </a:t>
            </a:r>
            <a:r>
              <a:rPr lang="en-US" sz="3200" b="1" dirty="0" smtClean="0">
                <a:ln w="1905">
                  <a:solidFill>
                    <a:srgbClr val="0000CC"/>
                  </a:solidFill>
                </a:ln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H SarabunPSK" pitchFamily="34" charset="-34"/>
                <a:cs typeface="TH SarabunPSK" pitchFamily="34" charset="-34"/>
              </a:rPr>
              <a:t>8</a:t>
            </a:r>
            <a:endParaRPr lang="th-TH" sz="3200" b="1" dirty="0">
              <a:ln w="1905">
                <a:solidFill>
                  <a:srgbClr val="0000CC"/>
                </a:solidFill>
              </a:ln>
              <a:solidFill>
                <a:srgbClr val="0000CC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7298" y="3579861"/>
            <a:ext cx="424847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H SarabunPSK" pitchFamily="34" charset="-34"/>
                <a:cs typeface="TH SarabunPSK" pitchFamily="34" charset="-34"/>
              </a:rPr>
              <a:t>วันที่ </a:t>
            </a: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H SarabunPSK" pitchFamily="34" charset="-34"/>
                <a:cs typeface="TH SarabunPSK" pitchFamily="34" charset="-34"/>
              </a:rPr>
              <a:t>30 – 31 </a:t>
            </a:r>
            <a:r>
              <a:rPr lang="th-TH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H SarabunPSK" pitchFamily="34" charset="-34"/>
                <a:cs typeface="TH SarabunPSK" pitchFamily="34" charset="-34"/>
              </a:rPr>
              <a:t>พฤษภาคม </a:t>
            </a: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H SarabunPSK" pitchFamily="34" charset="-34"/>
                <a:cs typeface="TH SarabunPSK" pitchFamily="34" charset="-34"/>
              </a:rPr>
              <a:t>2561</a:t>
            </a:r>
          </a:p>
          <a:p>
            <a:pPr algn="ctr"/>
            <a:r>
              <a:rPr lang="th-TH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H SarabunPSK" pitchFamily="34" charset="-34"/>
                <a:cs typeface="TH SarabunPSK" pitchFamily="34" charset="-34"/>
              </a:rPr>
              <a:t>ณ ห้องประชุม โรงพยาบาลศูนย์อุดรธานี</a:t>
            </a:r>
            <a:endParaRPr lang="th-TH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796143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รูปห้าเหลี่ยม 3"/>
          <p:cNvSpPr/>
          <p:nvPr/>
        </p:nvSpPr>
        <p:spPr>
          <a:xfrm>
            <a:off x="0" y="0"/>
            <a:ext cx="2123728" cy="557774"/>
          </a:xfrm>
          <a:prstGeom prst="homePlate">
            <a:avLst/>
          </a:prstGeom>
          <a:solidFill>
            <a:srgbClr val="FF6600"/>
          </a:solidFill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91361" tIns="45680" rIns="91361" bIns="45680" rtlCol="0" anchor="ctr"/>
          <a:lstStyle/>
          <a:p>
            <a:r>
              <a:rPr lang="th-TH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สาขา อุบัติเหตุ</a:t>
            </a:r>
            <a:endParaRPr lang="th-TH" b="1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5" name="ตาราง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0378804"/>
              </p:ext>
            </p:extLst>
          </p:nvPr>
        </p:nvGraphicFramePr>
        <p:xfrm>
          <a:off x="251520" y="1275606"/>
          <a:ext cx="8640960" cy="30784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293269"/>
                <a:gridCol w="2186427"/>
                <a:gridCol w="2186427"/>
                <a:gridCol w="1974837"/>
              </a:tblGrid>
              <a:tr h="24395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TH SarabunPSK" pitchFamily="34" charset="-34"/>
                          <a:cs typeface="TH SarabunPSK" pitchFamily="34" charset="-34"/>
                        </a:rPr>
                        <a:t>GAP</a:t>
                      </a:r>
                      <a:endParaRPr lang="th-TH" sz="15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500" dirty="0" smtClean="0">
                          <a:latin typeface="TH SarabunPSK" pitchFamily="34" charset="-34"/>
                          <a:cs typeface="TH SarabunPSK" pitchFamily="34" charset="-34"/>
                        </a:rPr>
                        <a:t>แผนเขตสุขภาพ</a:t>
                      </a:r>
                      <a:endParaRPr lang="th-TH" sz="15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500" dirty="0" smtClean="0">
                          <a:latin typeface="TH SarabunPSK" pitchFamily="34" charset="-34"/>
                          <a:cs typeface="TH SarabunPSK" pitchFamily="34" charset="-34"/>
                        </a:rPr>
                        <a:t>แผนกรมการแพทย์</a:t>
                      </a:r>
                      <a:endParaRPr lang="th-TH" sz="15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500" dirty="0" smtClean="0">
                          <a:latin typeface="TH SarabunPSK" pitchFamily="34" charset="-34"/>
                          <a:cs typeface="TH SarabunPSK" pitchFamily="34" charset="-34"/>
                        </a:rPr>
                        <a:t>แผนกระทรวงสาธารณสุข</a:t>
                      </a:r>
                      <a:endParaRPr lang="th-TH" sz="15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1723">
                <a:tc>
                  <a:txBody>
                    <a:bodyPr/>
                    <a:lstStyle/>
                    <a:p>
                      <a:r>
                        <a:rPr lang="th-TH" sz="1600" dirty="0" smtClean="0">
                          <a:latin typeface="TH SarabunPSK" pitchFamily="34" charset="-34"/>
                          <a:cs typeface="TH SarabunPSK" pitchFamily="34" charset="-34"/>
                        </a:rPr>
                        <a:t>1 ขาดแคลนแพทย์ </a:t>
                      </a:r>
                      <a:r>
                        <a:rPr lang="en-US" sz="1600" dirty="0" smtClean="0">
                          <a:latin typeface="TH SarabunPSK" pitchFamily="34" charset="-34"/>
                          <a:cs typeface="TH SarabunPSK" pitchFamily="34" charset="-34"/>
                        </a:rPr>
                        <a:t>EP, </a:t>
                      </a:r>
                      <a:r>
                        <a:rPr lang="en-US" sz="1600" dirty="0" err="1" smtClean="0">
                          <a:latin typeface="TH SarabunPSK" pitchFamily="34" charset="-34"/>
                          <a:cs typeface="TH SarabunPSK" pitchFamily="34" charset="-34"/>
                        </a:rPr>
                        <a:t>neuro</a:t>
                      </a:r>
                      <a:r>
                        <a:rPr lang="en-US" sz="160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en-US" sz="1600" dirty="0" err="1" smtClean="0">
                          <a:latin typeface="TH SarabunPSK" pitchFamily="34" charset="-34"/>
                          <a:cs typeface="TH SarabunPSK" pitchFamily="34" charset="-34"/>
                        </a:rPr>
                        <a:t>Sx</a:t>
                      </a:r>
                      <a:r>
                        <a:rPr lang="en-US" sz="160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1600" dirty="0" smtClean="0">
                          <a:latin typeface="TH SarabunPSK" pitchFamily="34" charset="-34"/>
                          <a:cs typeface="TH SarabunPSK" pitchFamily="34" charset="-34"/>
                        </a:rPr>
                        <a:t>และพยาบาลวิชาชีพ </a:t>
                      </a:r>
                      <a:endParaRPr lang="en-US" sz="1600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r>
                        <a:rPr lang="th-TH" sz="1600" dirty="0" smtClean="0">
                          <a:latin typeface="TH SarabunPSK" pitchFamily="34" charset="-34"/>
                          <a:cs typeface="TH SarabunPSK" pitchFamily="34" charset="-34"/>
                        </a:rPr>
                        <a:t>2. ภาวะห้องฉุกเฉินแออัด</a:t>
                      </a:r>
                      <a:endParaRPr lang="en-US" sz="1600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r>
                        <a:rPr lang="en-US" sz="1600" dirty="0" smtClean="0">
                          <a:latin typeface="TH SarabunPSK" pitchFamily="34" charset="-34"/>
                          <a:cs typeface="TH SarabunPSK" pitchFamily="34" charset="-34"/>
                        </a:rPr>
                        <a:t>3.</a:t>
                      </a:r>
                      <a:r>
                        <a:rPr lang="th-TH" sz="1600" dirty="0" smtClean="0">
                          <a:latin typeface="TH SarabunPSK" pitchFamily="34" charset="-34"/>
                          <a:cs typeface="TH SarabunPSK" pitchFamily="34" charset="-34"/>
                        </a:rPr>
                        <a:t> ปัญหาโครงสร้างและสถานที่ไม่เอื้อต่อการจัดบริการ</a:t>
                      </a:r>
                    </a:p>
                    <a:p>
                      <a:r>
                        <a:rPr lang="th-TH" sz="1600" dirty="0" smtClean="0">
                          <a:latin typeface="TH SarabunPSK" pitchFamily="34" charset="-34"/>
                          <a:cs typeface="TH SarabunPSK" pitchFamily="34" charset="-34"/>
                        </a:rPr>
                        <a:t>4.ภาวะคุกคามความปลอดภัยของเจ้าหน้าที่</a:t>
                      </a:r>
                    </a:p>
                    <a:p>
                      <a:r>
                        <a:rPr lang="th-TH" sz="1600" dirty="0" smtClean="0">
                          <a:latin typeface="TH SarabunPSK" pitchFamily="34" charset="-34"/>
                          <a:cs typeface="TH SarabunPSK" pitchFamily="34" charset="-34"/>
                        </a:rPr>
                        <a:t>-การใช้ความรุนแรง สื่อ ภัยคุกคาม  การถ่ายภาพ และออกสื่อทาง </a:t>
                      </a:r>
                      <a:r>
                        <a:rPr lang="en-US" sz="1600" dirty="0" smtClean="0">
                          <a:latin typeface="TH SarabunPSK" pitchFamily="34" charset="-34"/>
                          <a:cs typeface="TH SarabunPSK" pitchFamily="34" charset="-34"/>
                        </a:rPr>
                        <a:t>Social -  </a:t>
                      </a:r>
                      <a:r>
                        <a:rPr lang="th-TH" sz="1600" dirty="0" smtClean="0">
                          <a:latin typeface="TH SarabunPSK" pitchFamily="34" charset="-34"/>
                          <a:cs typeface="TH SarabunPSK" pitchFamily="34" charset="-34"/>
                        </a:rPr>
                        <a:t>การฟ้องร้อง </a:t>
                      </a:r>
                    </a:p>
                    <a:p>
                      <a:endParaRPr lang="th-TH" sz="1500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600" b="0" dirty="0" smtClean="0">
                          <a:latin typeface="TH SarabunPSK" pitchFamily="34" charset="-34"/>
                          <a:cs typeface="TH SarabunPSK" pitchFamily="34" charset="-34"/>
                        </a:rPr>
                        <a:t>1.</a:t>
                      </a:r>
                      <a:r>
                        <a:rPr lang="en-US" sz="1600" b="0" dirty="0" smtClean="0">
                          <a:latin typeface="TH SarabunPSK" pitchFamily="34" charset="-34"/>
                          <a:cs typeface="TH SarabunPSK" pitchFamily="34" charset="-34"/>
                        </a:rPr>
                        <a:t>Training EP</a:t>
                      </a:r>
                      <a:r>
                        <a:rPr lang="en-US" sz="1600" b="0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1600" b="0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เปิด  </a:t>
                      </a:r>
                      <a:r>
                        <a:rPr lang="en-US" sz="1600" b="0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Training </a:t>
                      </a:r>
                      <a:r>
                        <a:rPr lang="th-TH" sz="1600" b="0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ได้เองที่ </a:t>
                      </a:r>
                      <a:r>
                        <a:rPr lang="th-TH" sz="1600" b="0" baseline="0" dirty="0" err="1" smtClean="0">
                          <a:latin typeface="TH SarabunPSK" pitchFamily="34" charset="-34"/>
                          <a:cs typeface="TH SarabunPSK" pitchFamily="34" charset="-34"/>
                        </a:rPr>
                        <a:t>รพศ</a:t>
                      </a:r>
                      <a:r>
                        <a:rPr lang="en-US" sz="1600" b="0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.</a:t>
                      </a:r>
                      <a:r>
                        <a:rPr lang="th-TH" sz="1600" b="0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อุดรธานี</a:t>
                      </a:r>
                      <a:endParaRPr lang="th-TH" sz="1600" b="0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r>
                        <a:rPr lang="en-US" sz="1600" b="0" dirty="0" smtClean="0">
                          <a:latin typeface="TH SarabunPSK" pitchFamily="34" charset="-34"/>
                          <a:cs typeface="TH SarabunPSK" pitchFamily="34" charset="-34"/>
                        </a:rPr>
                        <a:t>2.Service</a:t>
                      </a:r>
                      <a:r>
                        <a:rPr lang="en-US" sz="1600" b="0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mapping  of </a:t>
                      </a:r>
                      <a:r>
                        <a:rPr lang="en-US" sz="1600" b="0" baseline="0" dirty="0" err="1" smtClean="0">
                          <a:latin typeface="TH SarabunPSK" pitchFamily="34" charset="-34"/>
                          <a:cs typeface="TH SarabunPSK" pitchFamily="34" charset="-34"/>
                        </a:rPr>
                        <a:t>neuro</a:t>
                      </a:r>
                      <a:r>
                        <a:rPr lang="en-US" sz="1600" b="0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en-US" sz="1600" b="0" baseline="0" dirty="0" err="1" smtClean="0">
                          <a:latin typeface="TH SarabunPSK" pitchFamily="34" charset="-34"/>
                          <a:cs typeface="TH SarabunPSK" pitchFamily="34" charset="-34"/>
                        </a:rPr>
                        <a:t>Sx</a:t>
                      </a:r>
                      <a:r>
                        <a:rPr lang="en-US" sz="1600" b="0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EP</a:t>
                      </a:r>
                      <a:endParaRPr lang="th-TH" sz="1600" b="0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r>
                        <a:rPr lang="en-US" sz="1600" b="0" dirty="0" smtClean="0">
                          <a:latin typeface="TH SarabunPSK" pitchFamily="34" charset="-34"/>
                          <a:cs typeface="TH SarabunPSK" pitchFamily="34" charset="-34"/>
                        </a:rPr>
                        <a:t>3.EMS</a:t>
                      </a:r>
                      <a:r>
                        <a:rPr lang="en-US" sz="1600" b="0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in remote area</a:t>
                      </a:r>
                      <a:endParaRPr lang="th-TH" sz="1600" b="0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r>
                        <a:rPr lang="th-TH" sz="1600" b="0" dirty="0" smtClean="0">
                          <a:latin typeface="TH SarabunPSK" pitchFamily="34" charset="-34"/>
                          <a:cs typeface="TH SarabunPSK" pitchFamily="34" charset="-34"/>
                        </a:rPr>
                        <a:t>4.การเปิด</a:t>
                      </a:r>
                      <a:r>
                        <a:rPr lang="th-TH" sz="1600" b="0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en-US" sz="1600" b="0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Trauma ward</a:t>
                      </a:r>
                      <a:endParaRPr lang="th-TH" sz="1600" b="0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r>
                        <a:rPr lang="en-US" sz="1600" b="0" dirty="0" smtClean="0">
                          <a:latin typeface="TH SarabunPSK" pitchFamily="34" charset="-34"/>
                          <a:cs typeface="TH SarabunPSK" pitchFamily="34" charset="-34"/>
                        </a:rPr>
                        <a:t>5.</a:t>
                      </a:r>
                      <a:r>
                        <a:rPr lang="en-US" sz="1600" b="0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4</a:t>
                      </a:r>
                      <a:r>
                        <a:rPr lang="en-US" sz="1600" b="0" dirty="0" smtClean="0">
                          <a:latin typeface="TH SarabunPSK" pitchFamily="34" charset="-34"/>
                          <a:cs typeface="TH SarabunPSK" pitchFamily="34" charset="-34"/>
                        </a:rPr>
                        <a:t> hours consultation  at ER</a:t>
                      </a:r>
                      <a:endParaRPr lang="th-TH" sz="1600" b="0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r>
                        <a:rPr lang="th-TH" sz="1600" b="0" dirty="0" smtClean="0">
                          <a:latin typeface="TH SarabunPSK" pitchFamily="34" charset="-34"/>
                          <a:cs typeface="TH SarabunPSK" pitchFamily="34" charset="-34"/>
                        </a:rPr>
                        <a:t>6.การดูแล </a:t>
                      </a:r>
                      <a:r>
                        <a:rPr lang="en-US" sz="1600" b="0" dirty="0" smtClean="0">
                          <a:latin typeface="TH SarabunPSK" pitchFamily="34" charset="-34"/>
                          <a:cs typeface="TH SarabunPSK" pitchFamily="34" charset="-34"/>
                        </a:rPr>
                        <a:t>Psychiatric</a:t>
                      </a:r>
                      <a:r>
                        <a:rPr lang="en-US" sz="1600" b="0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Emergency</a:t>
                      </a:r>
                      <a:endParaRPr lang="th-TH" sz="1600" b="0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600" b="0" dirty="0" smtClean="0">
                          <a:latin typeface="TH SarabunPSK" pitchFamily="34" charset="-34"/>
                          <a:cs typeface="TH SarabunPSK" pitchFamily="34" charset="-34"/>
                        </a:rPr>
                        <a:t>1.การสนับสนุนการฝึกอบรม</a:t>
                      </a:r>
                      <a:r>
                        <a:rPr lang="th-TH" sz="1600" b="0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en-US" sz="1600" b="0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Short course TEA unit, Emergency nurse  practice</a:t>
                      </a:r>
                    </a:p>
                    <a:p>
                      <a:r>
                        <a:rPr lang="en-US" sz="1600" b="0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2.Emergency department development</a:t>
                      </a:r>
                    </a:p>
                    <a:p>
                      <a:r>
                        <a:rPr lang="th-TH" sz="1600" b="0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3.ให้ทุนฝึกอบรม </a:t>
                      </a:r>
                      <a:r>
                        <a:rPr lang="en-US" sz="1600" b="0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EP, </a:t>
                      </a:r>
                      <a:r>
                        <a:rPr lang="en-US" sz="1600" b="0" baseline="0" dirty="0" err="1" smtClean="0">
                          <a:latin typeface="TH SarabunPSK" pitchFamily="34" charset="-34"/>
                          <a:cs typeface="TH SarabunPSK" pitchFamily="34" charset="-34"/>
                        </a:rPr>
                        <a:t>neuro</a:t>
                      </a:r>
                      <a:r>
                        <a:rPr lang="en-US" sz="1600" b="0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en-US" sz="1600" b="0" baseline="0" dirty="0" err="1" smtClean="0">
                          <a:latin typeface="TH SarabunPSK" pitchFamily="34" charset="-34"/>
                          <a:cs typeface="TH SarabunPSK" pitchFamily="34" charset="-34"/>
                        </a:rPr>
                        <a:t>Sx</a:t>
                      </a:r>
                      <a:endParaRPr lang="th-TH" sz="1600" b="0" baseline="0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600" b="0" dirty="0" smtClean="0">
                          <a:latin typeface="TH SarabunPSK" pitchFamily="34" charset="-34"/>
                          <a:cs typeface="TH SarabunPSK" pitchFamily="34" charset="-34"/>
                        </a:rPr>
                        <a:t>1.ปรับปรุงโครงสร้างค่าตอบแทน</a:t>
                      </a:r>
                    </a:p>
                    <a:p>
                      <a:r>
                        <a:rPr lang="en-US" sz="1600" b="0" dirty="0" smtClean="0">
                          <a:latin typeface="TH SarabunPSK" pitchFamily="34" charset="-34"/>
                          <a:cs typeface="TH SarabunPSK" pitchFamily="34" charset="-34"/>
                        </a:rPr>
                        <a:t>2.</a:t>
                      </a:r>
                      <a:r>
                        <a:rPr lang="th-TH" sz="1600" b="0" dirty="0" smtClean="0">
                          <a:latin typeface="TH SarabunPSK" pitchFamily="34" charset="-34"/>
                          <a:cs typeface="TH SarabunPSK" pitchFamily="34" charset="-34"/>
                        </a:rPr>
                        <a:t>มีนโยบาย</a:t>
                      </a:r>
                      <a:r>
                        <a:rPr lang="th-TH" sz="1600" b="0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en-US" sz="1600" b="0" dirty="0" smtClean="0">
                          <a:latin typeface="TH SarabunPSK" pitchFamily="34" charset="-34"/>
                          <a:cs typeface="TH SarabunPSK" pitchFamily="34" charset="-34"/>
                        </a:rPr>
                        <a:t>TEA</a:t>
                      </a:r>
                      <a:r>
                        <a:rPr lang="en-US" sz="1600" b="0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unit </a:t>
                      </a:r>
                      <a:r>
                        <a:rPr lang="th-TH" sz="1600" b="0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ที่ชัดเจนทั้งด้าน</a:t>
                      </a:r>
                      <a:r>
                        <a:rPr lang="en-US" sz="1600" b="0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Structure</a:t>
                      </a:r>
                      <a:r>
                        <a:rPr lang="th-TH" sz="1600" b="0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และความก้าวหน้า</a:t>
                      </a:r>
                      <a:endParaRPr lang="th-TH" sz="1600" b="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" name="สี่เหลี่ยมผืนผ้า 6">
            <a:extLst>
              <a:ext uri="{FF2B5EF4-FFF2-40B4-BE49-F238E27FC236}">
                <a16:creationId xmlns="" xmlns:a16="http://schemas.microsoft.com/office/drawing/2014/main" id="{D149FA47-3D5A-4093-ACA9-F685109F8A97}"/>
              </a:ext>
            </a:extLst>
          </p:cNvPr>
          <p:cNvSpPr/>
          <p:nvPr/>
        </p:nvSpPr>
        <p:spPr>
          <a:xfrm>
            <a:off x="2051720" y="6747"/>
            <a:ext cx="6352690" cy="954107"/>
          </a:xfrm>
          <a:prstGeom prst="rect">
            <a:avLst/>
          </a:prstGeom>
          <a:noFill/>
          <a:ln w="6350" cap="flat" cmpd="sng" algn="ctr">
            <a:solidFill>
              <a:srgbClr val="5B9BD5"/>
            </a:solidFill>
            <a:prstDash val="solid"/>
            <a:miter lim="800000"/>
          </a:ln>
          <a:effectLst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400" b="1" kern="0" dirty="0" smtClean="0">
                <a:latin typeface="TH SarabunPSK" pitchFamily="34" charset="-34"/>
                <a:cs typeface="TH SarabunPSK" pitchFamily="34" charset="-34"/>
              </a:rPr>
              <a:t>●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sz="1400" b="1" kern="0" dirty="0" smtClean="0">
                <a:latin typeface="TH SarabunPSK" pitchFamily="34" charset="-34"/>
                <a:cs typeface="TH SarabunPSK" pitchFamily="34" charset="-34"/>
              </a:rPr>
              <a:t>TEA </a:t>
            </a:r>
            <a:r>
              <a:rPr lang="en-US" sz="1400" b="1" kern="0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sz="1400" b="1" kern="0" dirty="0" smtClean="0">
                <a:latin typeface="TH SarabunPSK" pitchFamily="34" charset="-34"/>
                <a:cs typeface="TH SarabunPSK" pitchFamily="34" charset="-34"/>
              </a:rPr>
              <a:t>unit 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มีการจัดตั้งครบทุกแห่ง ใน รพ.ระดับ </a:t>
            </a:r>
            <a:r>
              <a:rPr lang="en-US" sz="1400" b="1" kern="0" dirty="0" smtClean="0">
                <a:latin typeface="TH SarabunPSK" pitchFamily="34" charset="-34"/>
                <a:cs typeface="TH SarabunPSK" pitchFamily="34" charset="-34"/>
              </a:rPr>
              <a:t>A 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และ ระดับ </a:t>
            </a:r>
            <a:r>
              <a:rPr lang="en-US" sz="1400" b="1" kern="0" dirty="0" smtClean="0">
                <a:latin typeface="TH SarabunPSK" pitchFamily="34" charset="-34"/>
                <a:cs typeface="TH SarabunPSK" pitchFamily="34" charset="-34"/>
              </a:rPr>
              <a:t>S</a:t>
            </a:r>
          </a:p>
          <a:p>
            <a:pPr lvl="0">
              <a:defRPr/>
            </a:pPr>
            <a:r>
              <a:rPr lang="en-US" sz="1400" b="1" kern="0" dirty="0" smtClean="0">
                <a:latin typeface="TH SarabunPSK" pitchFamily="34" charset="-34"/>
                <a:cs typeface="TH SarabunPSK" pitchFamily="34" charset="-34"/>
              </a:rPr>
              <a:t>● 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ผลการประเมิน </a:t>
            </a:r>
            <a:r>
              <a:rPr lang="en-US" sz="1400" b="1" kern="0" dirty="0" smtClean="0">
                <a:latin typeface="TH SarabunPSK" pitchFamily="34" charset="-34"/>
                <a:cs typeface="TH SarabunPSK" pitchFamily="34" charset="-34"/>
              </a:rPr>
              <a:t>ECS 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คุณภาพ </a:t>
            </a:r>
            <a:r>
              <a:rPr lang="th-TH" sz="1400" b="1" kern="0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ภาพรวมเขต อยู่ที่ร้อยละ </a:t>
            </a:r>
            <a:r>
              <a:rPr lang="en-US" sz="1400" b="1" kern="0" dirty="0" smtClean="0">
                <a:latin typeface="TH SarabunPSK" pitchFamily="34" charset="-34"/>
                <a:cs typeface="TH SarabunPSK" pitchFamily="34" charset="-34"/>
              </a:rPr>
              <a:t>52.68</a:t>
            </a:r>
            <a:endParaRPr lang="th-TH" sz="1400" b="1" kern="0" dirty="0" smtClean="0">
              <a:latin typeface="TH SarabunPSK" pitchFamily="34" charset="-34"/>
              <a:cs typeface="TH SarabunPSK" pitchFamily="34" charset="-34"/>
            </a:endParaRPr>
          </a:p>
          <a:p>
            <a:pPr>
              <a:defRPr/>
            </a:pPr>
            <a:r>
              <a:rPr lang="th-TH" sz="1400" b="1" kern="0" dirty="0" smtClean="0">
                <a:latin typeface="Times New Roman"/>
                <a:cs typeface="TH SarabunPSK" pitchFamily="34" charset="-34"/>
              </a:rPr>
              <a:t>● 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รพ.ระดับ </a:t>
            </a:r>
            <a:r>
              <a:rPr lang="en-US" sz="1400" b="1" kern="0" dirty="0" smtClean="0">
                <a:latin typeface="TH SarabunPSK" pitchFamily="34" charset="-34"/>
                <a:cs typeface="TH SarabunPSK" pitchFamily="34" charset="-34"/>
              </a:rPr>
              <a:t>A 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ห้อฉุกเฉินแออัด มี</a:t>
            </a:r>
            <a:r>
              <a:rPr lang="th-TH" sz="1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ผู้ป่วย</a:t>
            </a:r>
            <a:r>
              <a:rPr lang="th-TH" sz="1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สีเขียวและเหลือง </a:t>
            </a:r>
            <a:r>
              <a:rPr lang="en-US" sz="1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&gt; </a:t>
            </a:r>
            <a:r>
              <a:rPr lang="th-TH" sz="1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ร้อยละ </a:t>
            </a:r>
            <a:r>
              <a:rPr lang="en-US" sz="1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70 </a:t>
            </a:r>
          </a:p>
          <a:p>
            <a:pPr lvl="0">
              <a:defRPr/>
            </a:pPr>
            <a:endParaRPr lang="th-TH" sz="1400" b="1" kern="0" dirty="0" smtClean="0"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85925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รูปห้าเหลี่ยม 3"/>
          <p:cNvSpPr/>
          <p:nvPr/>
        </p:nvSpPr>
        <p:spPr>
          <a:xfrm>
            <a:off x="0" y="-14745"/>
            <a:ext cx="2123728" cy="434296"/>
          </a:xfrm>
          <a:prstGeom prst="homePlate">
            <a:avLst/>
          </a:prstGeom>
          <a:solidFill>
            <a:srgbClr val="FF6600"/>
          </a:solidFill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91361" tIns="45680" rIns="91361" bIns="45680" rtlCol="0" anchor="ctr"/>
          <a:lstStyle/>
          <a:p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สาขา สูติกรรม</a:t>
            </a:r>
            <a:endParaRPr lang="th-TH" sz="2400" b="1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5" name="ตาราง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0446950"/>
              </p:ext>
            </p:extLst>
          </p:nvPr>
        </p:nvGraphicFramePr>
        <p:xfrm>
          <a:off x="179512" y="576832"/>
          <a:ext cx="8824639" cy="40786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448272"/>
                <a:gridCol w="2376264"/>
                <a:gridCol w="2448272"/>
                <a:gridCol w="1551831"/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GAP</a:t>
                      </a:r>
                      <a:endParaRPr lang="th-TH" sz="1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แผนเขตสุขภาพ</a:t>
                      </a:r>
                      <a:endParaRPr lang="th-TH" sz="1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แผนกรมการแพทย์</a:t>
                      </a:r>
                      <a:endParaRPr lang="th-TH" sz="1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แผนกระทรวงสาธารณสุข</a:t>
                      </a:r>
                      <a:endParaRPr lang="th-TH" sz="1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0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Service Delivery</a:t>
                      </a:r>
                    </a:p>
                    <a:p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ระบบคัดกรองภาวะเสี่ยงของหญิงตั้งครรภ์ยังไม่มีประสิทธิภาพ</a:t>
                      </a:r>
                    </a:p>
                    <a:p>
                      <a:r>
                        <a:rPr lang="en-US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Node </a:t>
                      </a:r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ที่ให้การดูแลหญิงตั้งครรภ์ที่มีความเสี่ยงยังไม่เพียงพอ</a:t>
                      </a:r>
                    </a:p>
                    <a:p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ระบบการส่งต่อและประสานงานยังไม่มีประสิทธิภาพเท่าที่ควร</a:t>
                      </a:r>
                    </a:p>
                    <a:p>
                      <a:r>
                        <a:rPr lang="en-US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CPG </a:t>
                      </a:r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ไม่เป็นปัจจุบันและยากต่อการปฏิบัติงาน</a:t>
                      </a:r>
                    </a:p>
                    <a:p>
                      <a:r>
                        <a:rPr lang="en-US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Health Workforce</a:t>
                      </a:r>
                    </a:p>
                    <a:p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บุคลากรขาดความรู้และความตระหนักรู้ในการดูแลหญิงตั้งครรภ์</a:t>
                      </a:r>
                    </a:p>
                    <a:p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บุคลากรไม่เพียงพอ</a:t>
                      </a:r>
                    </a:p>
                    <a:p>
                      <a:r>
                        <a:rPr lang="en-US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Technologies Drug &amp; Equipment</a:t>
                      </a:r>
                    </a:p>
                    <a:p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ขาด </a:t>
                      </a:r>
                      <a:r>
                        <a:rPr lang="en-US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Intrauterine balloon </a:t>
                      </a:r>
                      <a:r>
                        <a:rPr lang="en-US" sz="1400" b="1" dirty="0" err="1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temponade</a:t>
                      </a:r>
                      <a:r>
                        <a:rPr lang="en-US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(</a:t>
                      </a:r>
                      <a:r>
                        <a:rPr lang="en-US" sz="1400" b="1" dirty="0" err="1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Bakri</a:t>
                      </a:r>
                      <a:r>
                        <a:rPr lang="en-US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balloon)</a:t>
                      </a:r>
                    </a:p>
                    <a:p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ขาด </a:t>
                      </a:r>
                      <a:r>
                        <a:rPr lang="en-US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Progesterone </a:t>
                      </a:r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ชนิดเหน็บ (</a:t>
                      </a:r>
                      <a:r>
                        <a:rPr lang="en-US" sz="1400" b="1" dirty="0" err="1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Utrogestan</a:t>
                      </a:r>
                      <a:r>
                        <a:rPr lang="en-US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)</a:t>
                      </a:r>
                    </a:p>
                    <a:p>
                      <a:endParaRPr lang="th-TH" sz="1400" b="1" dirty="0" smtClean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th-TH" sz="1400" b="1" dirty="0" smtClean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r>
                        <a:rPr lang="th-TH" sz="1400" b="1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ติดตามประเมินผลการคลอดมาตรฐานในเขตสุขภาพ 4 ภาค</a:t>
                      </a:r>
                    </a:p>
                    <a:p>
                      <a:endParaRPr lang="th-TH" sz="1400" b="1" dirty="0" smtClean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r>
                        <a:rPr lang="th-TH" sz="1400" b="1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จัดอบรมการทำหัตถการทางสูติศาสตร์สำหรับแพทย์และพยาบาลใน</a:t>
                      </a:r>
                      <a:r>
                        <a:rPr lang="th-TH" sz="1400" b="1" dirty="0" err="1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รพช</a:t>
                      </a:r>
                      <a:r>
                        <a:rPr lang="th-TH" sz="1400" b="1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. 10 รุ่น</a:t>
                      </a:r>
                    </a:p>
                    <a:p>
                      <a:endParaRPr lang="th-TH" sz="1400" b="1" dirty="0" smtClean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r>
                        <a:rPr lang="th-TH" sz="1400" b="1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ผลักดันให้เกิดนโยบายการใช้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progesterone </a:t>
                      </a:r>
                      <a:r>
                        <a:rPr lang="th-TH" sz="1400" b="1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ป้องกัน 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preterm </a:t>
                      </a:r>
                    </a:p>
                    <a:p>
                      <a:r>
                        <a:rPr lang="th-TH" sz="1400" b="1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ประสาน</a:t>
                      </a:r>
                      <a:r>
                        <a:rPr lang="th-TH" sz="1400" b="1" dirty="0" err="1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กับสปสช</a:t>
                      </a:r>
                      <a:r>
                        <a:rPr lang="th-TH" sz="1400" b="1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.ให้เพิ่มยา 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progesterone </a:t>
                      </a:r>
                      <a:r>
                        <a:rPr lang="th-TH" sz="1400" b="1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ให้เป็นยาในบัญชียาหลัก</a:t>
                      </a:r>
                    </a:p>
                    <a:p>
                      <a:endParaRPr lang="th-TH" sz="1400" b="1" dirty="0" smtClean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th-TH" sz="1400" b="1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สถานพยาบาลกำหนดศักยภาพในการฝากครรภ์และการคลอดของตัวเอง</a:t>
                      </a:r>
                    </a:p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กำหนดภาวะฉุกเฉินที่แจ้งศูนย์ส่งต่อแล้วส่งต่อได้ทันที (</a:t>
                      </a:r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Safety design)</a:t>
                      </a:r>
                    </a:p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ใช้และพัฒนา </a:t>
                      </a:r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CPG </a:t>
                      </a: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ร่วมกันทั้งเครือข่าย</a:t>
                      </a:r>
                    </a:p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ใช้เกณฑ์มาตรฐานการฝากครรภ์คุณภาพและห้องคลอดคุณภาพของกรมการแพทย์</a:t>
                      </a:r>
                    </a:p>
                    <a:p>
                      <a:endParaRPr lang="th-TH" sz="1400" b="1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บริหารทรัพยากรในภาพรวมของเครือข่าย</a:t>
                      </a:r>
                    </a:p>
                    <a:p>
                      <a:endParaRPr lang="th-TH" sz="1400" b="1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endParaRPr lang="th-TH" sz="1400" b="1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MCH Board </a:t>
                      </a: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บริหารจัดการจัดซื้อและการกระจาย</a:t>
                      </a:r>
                    </a:p>
                    <a:p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/>
                      </a:r>
                      <a:b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</a:b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3.กรมรับผิดชอบทำเกณฑ์มาตรฐาน</a:t>
                      </a:r>
                      <a:r>
                        <a:rPr lang="th-TH" sz="1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กลุ่ม </a:t>
                      </a:r>
                      <a:r>
                        <a:rPr lang="en-US" sz="1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High Pregnancy </a:t>
                      </a:r>
                      <a:r>
                        <a:rPr lang="th-TH" sz="1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(</a:t>
                      </a:r>
                      <a:r>
                        <a:rPr lang="en-US" sz="1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Direct &amp;Indirect</a:t>
                      </a:r>
                      <a:r>
                        <a:rPr lang="th-TH" sz="1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en-US" sz="1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cause</a:t>
                      </a:r>
                      <a:r>
                        <a:rPr lang="th-TH" sz="1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)</a:t>
                      </a:r>
                      <a:endParaRPr lang="th-TH" sz="1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th-TH" sz="1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" name="สี่เหลี่ยมผืนผ้า 6">
            <a:extLst>
              <a:ext uri="{FF2B5EF4-FFF2-40B4-BE49-F238E27FC236}">
                <a16:creationId xmlns="" xmlns:a16="http://schemas.microsoft.com/office/drawing/2014/main" id="{D149FA47-3D5A-4093-ACA9-F685109F8A97}"/>
              </a:ext>
            </a:extLst>
          </p:cNvPr>
          <p:cNvSpPr/>
          <p:nvPr/>
        </p:nvSpPr>
        <p:spPr>
          <a:xfrm>
            <a:off x="2051720" y="6747"/>
            <a:ext cx="6352690" cy="523220"/>
          </a:xfrm>
          <a:prstGeom prst="rect">
            <a:avLst/>
          </a:prstGeom>
          <a:noFill/>
          <a:ln w="6350" cap="flat" cmpd="sng" algn="ctr">
            <a:solidFill>
              <a:srgbClr val="5B9BD5"/>
            </a:solidFill>
            <a:prstDash val="solid"/>
            <a:miter lim="800000"/>
          </a:ln>
          <a:effectLst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400" b="1" kern="0" dirty="0" smtClean="0">
                <a:latin typeface="TH SarabunPSK" pitchFamily="34" charset="-34"/>
                <a:cs typeface="TH SarabunPSK" pitchFamily="34" charset="-34"/>
              </a:rPr>
              <a:t>●</a:t>
            </a:r>
            <a:r>
              <a:rPr lang="th-TH" sz="1400" b="1" kern="0" dirty="0">
                <a:latin typeface="TH SarabunPSK" pitchFamily="34" charset="-34"/>
                <a:cs typeface="TH SarabunPSK" pitchFamily="34" charset="-34"/>
              </a:rPr>
              <a:t> อัตราส่วนการตายมารดาเดือน ต.ค. 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60 – </a:t>
            </a:r>
            <a:r>
              <a:rPr lang="th-TH" sz="1400" b="1" kern="0" dirty="0">
                <a:latin typeface="TH SarabunPSK" pitchFamily="34" charset="-34"/>
                <a:cs typeface="TH SarabunPSK" pitchFamily="34" charset="-34"/>
              </a:rPr>
              <a:t>เม.ย. 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61  เขต 8 อยู่ที่ 24.7  </a:t>
            </a:r>
            <a:endParaRPr lang="en-US" sz="1400" b="1" kern="0" dirty="0" smtClean="0">
              <a:latin typeface="TH SarabunPSK" pitchFamily="34" charset="-34"/>
              <a:cs typeface="TH SarabunPSK" pitchFamily="34" charset="-34"/>
            </a:endParaRPr>
          </a:p>
          <a:p>
            <a:pPr>
              <a:defRPr/>
            </a:pPr>
            <a:r>
              <a:rPr lang="en-US" sz="1400" b="1" kern="0" dirty="0" smtClean="0">
                <a:latin typeface="TH SarabunPSK" pitchFamily="34" charset="-34"/>
                <a:cs typeface="TH SarabunPSK" pitchFamily="34" charset="-34"/>
              </a:rPr>
              <a:t>● 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จำนวน</a:t>
            </a:r>
            <a:r>
              <a:rPr lang="th-TH" sz="1400" b="1" kern="0" dirty="0">
                <a:latin typeface="TH SarabunPSK" pitchFamily="34" charset="-34"/>
                <a:cs typeface="TH SarabunPSK" pitchFamily="34" charset="-34"/>
              </a:rPr>
              <a:t>มารดาตาย 7 ราย 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ในจังหวัด  </a:t>
            </a:r>
            <a:r>
              <a:rPr lang="th-TH" sz="1400" b="1" kern="0" dirty="0">
                <a:latin typeface="TH SarabunPSK" pitchFamily="34" charset="-34"/>
                <a:cs typeface="TH SarabunPSK" pitchFamily="34" charset="-34"/>
              </a:rPr>
              <a:t>เลย 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 (2 ราย) บึง</a:t>
            </a:r>
            <a:r>
              <a:rPr lang="th-TH" sz="1400" b="1" kern="0" dirty="0">
                <a:latin typeface="TH SarabunPSK" pitchFamily="34" charset="-34"/>
                <a:cs typeface="TH SarabunPSK" pitchFamily="34" charset="-34"/>
              </a:rPr>
              <a:t>กาฬ 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(1 </a:t>
            </a:r>
            <a:r>
              <a:rPr lang="th-TH" sz="1400" b="1" kern="0" dirty="0">
                <a:latin typeface="TH SarabunPSK" pitchFamily="34" charset="-34"/>
                <a:cs typeface="TH SarabunPSK" pitchFamily="34" charset="-34"/>
              </a:rPr>
              <a:t>ราย) สกลนคร (2 ราย) 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หนองคาย (2 </a:t>
            </a:r>
            <a:r>
              <a:rPr lang="th-TH" sz="1400" b="1" kern="0" dirty="0">
                <a:latin typeface="TH SarabunPSK" pitchFamily="34" charset="-34"/>
                <a:cs typeface="TH SarabunPSK" pitchFamily="34" charset="-34"/>
              </a:rPr>
              <a:t>ราย) </a:t>
            </a:r>
            <a:endParaRPr lang="en-US" sz="1400" b="1" kern="0" dirty="0" smtClean="0"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85925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รูปห้าเหลี่ยม 3"/>
          <p:cNvSpPr/>
          <p:nvPr/>
        </p:nvSpPr>
        <p:spPr>
          <a:xfrm>
            <a:off x="0" y="0"/>
            <a:ext cx="1763688" cy="557774"/>
          </a:xfrm>
          <a:prstGeom prst="homePlate">
            <a:avLst/>
          </a:prstGeom>
          <a:solidFill>
            <a:srgbClr val="FF6600"/>
          </a:solidFill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91361" tIns="45680" rIns="91361" bIns="45680" rtlCol="0" anchor="ctr"/>
          <a:lstStyle/>
          <a:p>
            <a:r>
              <a:rPr lang="th-TH" sz="20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สาขา ทารกแรกเกิด</a:t>
            </a:r>
            <a:endParaRPr lang="th-TH" sz="2000" b="1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9" name="สี่เหลี่ยมผืนผ้า 8">
            <a:extLst>
              <a:ext uri="{FF2B5EF4-FFF2-40B4-BE49-F238E27FC236}">
                <a16:creationId xmlns="" xmlns:a16="http://schemas.microsoft.com/office/drawing/2014/main" id="{D149FA47-3D5A-4093-ACA9-F685109F8A97}"/>
              </a:ext>
            </a:extLst>
          </p:cNvPr>
          <p:cNvSpPr/>
          <p:nvPr/>
        </p:nvSpPr>
        <p:spPr>
          <a:xfrm>
            <a:off x="1763688" y="0"/>
            <a:ext cx="7380312" cy="107721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th-TH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cs typeface="TH SarabunPSK" pitchFamily="34" charset="-34"/>
              </a:rPr>
              <a:t>● </a:t>
            </a:r>
            <a:r>
              <a:rPr kumimoji="0" lang="th-TH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 SarabunPSK" pitchFamily="34" charset="-34"/>
                <a:cs typeface="TH SarabunPSK" pitchFamily="34" charset="-34"/>
              </a:rPr>
              <a:t>อัตรา</a:t>
            </a:r>
            <a:r>
              <a:rPr kumimoji="0" lang="th-TH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 SarabunPSK" pitchFamily="34" charset="-34"/>
                <a:cs typeface="TH SarabunPSK" pitchFamily="34" charset="-34"/>
              </a:rPr>
              <a:t>ตายของทารกแรกเกิดอายุ ≤28 วัน </a:t>
            </a: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 SarabunPSK" pitchFamily="34" charset="-34"/>
                <a:cs typeface="TH SarabunPSK" pitchFamily="34" charset="-34"/>
              </a:rPr>
              <a:t>=</a:t>
            </a:r>
            <a:r>
              <a:rPr kumimoji="0" lang="th-TH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 SarabunPSK" pitchFamily="34" charset="-34"/>
                <a:cs typeface="TH SarabunPSK" pitchFamily="34" charset="-34"/>
              </a:rPr>
              <a:t> </a:t>
            </a: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 SarabunPSK" pitchFamily="34" charset="-34"/>
                <a:cs typeface="TH SarabunPSK" pitchFamily="34" charset="-34"/>
              </a:rPr>
              <a:t>3.99/1,000 LB (3.4/1,000 LB)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th-TH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cs typeface="TH SarabunPSK" pitchFamily="34" charset="-34"/>
              </a:rPr>
              <a:t>● </a:t>
            </a:r>
            <a:r>
              <a:rPr kumimoji="0" lang="th-TH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 SarabunPSK" pitchFamily="34" charset="-34"/>
                <a:cs typeface="TH SarabunPSK" pitchFamily="34" charset="-34"/>
              </a:rPr>
              <a:t>เตียง </a:t>
            </a: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 SarabunPSK" pitchFamily="34" charset="-34"/>
                <a:cs typeface="TH SarabunPSK" pitchFamily="34" charset="-34"/>
              </a:rPr>
              <a:t>NICU = 1:714 LB </a:t>
            </a:r>
            <a:r>
              <a:rPr kumimoji="0" lang="th-TH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 SarabunPSK" pitchFamily="34" charset="-34"/>
                <a:cs typeface="TH SarabunPSK" pitchFamily="34" charset="-34"/>
              </a:rPr>
              <a:t> (1:500 </a:t>
            </a: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 SarabunPSK" pitchFamily="34" charset="-34"/>
                <a:cs typeface="TH SarabunPSK" pitchFamily="34" charset="-34"/>
              </a:rPr>
              <a:t>LB)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th-TH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cs typeface="TH SarabunPSK" pitchFamily="34" charset="-34"/>
              </a:rPr>
              <a:t>● </a:t>
            </a:r>
            <a:r>
              <a:rPr kumimoji="0" lang="th-TH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 SarabunPSK" pitchFamily="34" charset="-34"/>
                <a:cs typeface="TH SarabunPSK" pitchFamily="34" charset="-34"/>
              </a:rPr>
              <a:t>รพ. </a:t>
            </a: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 SarabunPSK" pitchFamily="34" charset="-34"/>
                <a:cs typeface="TH SarabunPSK" pitchFamily="34" charset="-34"/>
              </a:rPr>
              <a:t>F2 </a:t>
            </a:r>
            <a:r>
              <a:rPr kumimoji="0" lang="th-TH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 SarabunPSK" pitchFamily="34" charset="-34"/>
                <a:cs typeface="TH SarabunPSK" pitchFamily="34" charset="-34"/>
              </a:rPr>
              <a:t>ขึ้นไปคัดกรองโรคหัวใจพิการแต่กำเนิด</a:t>
            </a: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 SarabunPSK" pitchFamily="34" charset="-34"/>
                <a:cs typeface="TH SarabunPSK" pitchFamily="34" charset="-34"/>
              </a:rPr>
              <a:t> = 97.37% </a:t>
            </a:r>
            <a:r>
              <a:rPr kumimoji="0" lang="th-TH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 SarabunPSK" pitchFamily="34" charset="-34"/>
                <a:cs typeface="TH SarabunPSK" pitchFamily="34" charset="-34"/>
              </a:rPr>
              <a:t>(&gt;80</a:t>
            </a:r>
            <a:r>
              <a:rPr kumimoji="0" lang="th-TH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 SarabunPSK" pitchFamily="34" charset="-34"/>
                <a:cs typeface="TH SarabunPSK" pitchFamily="34" charset="-34"/>
              </a:rPr>
              <a:t>%)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th-TH" sz="1600" b="1" kern="0" dirty="0" smtClean="0">
                <a:solidFill>
                  <a:schemeClr val="tx1"/>
                </a:solidFill>
                <a:latin typeface="Times New Roman"/>
                <a:cs typeface="TH SarabunPSK" pitchFamily="34" charset="-34"/>
              </a:rPr>
              <a:t>● </a:t>
            </a:r>
            <a:r>
              <a:rPr lang="th-TH" sz="1600" b="1" kern="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การคลอดของมารดาที่อพยพมาจากประเทศเพื่อนบ้าน ไม่สามารถขึ้นทะเบียนการคลอดได้ เนื่องจากไม่ซื้อบัตรต่างด้าว</a:t>
            </a:r>
            <a:endParaRPr kumimoji="0" lang="th-TH" sz="16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5" name="ตาราง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9677045"/>
              </p:ext>
            </p:extLst>
          </p:nvPr>
        </p:nvGraphicFramePr>
        <p:xfrm>
          <a:off x="251520" y="1419622"/>
          <a:ext cx="8640960" cy="36880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448272"/>
                <a:gridCol w="2031424"/>
                <a:gridCol w="2186427"/>
                <a:gridCol w="197483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H SarabunPSK" pitchFamily="34" charset="-34"/>
                          <a:cs typeface="TH SarabunPSK" pitchFamily="34" charset="-34"/>
                        </a:rPr>
                        <a:t>GAP</a:t>
                      </a:r>
                      <a:r>
                        <a:rPr lang="en-US" sz="2000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endParaRPr lang="th-TH" sz="20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latin typeface="TH SarabunPSK" pitchFamily="34" charset="-34"/>
                          <a:cs typeface="TH SarabunPSK" pitchFamily="34" charset="-34"/>
                        </a:rPr>
                        <a:t>แผนเขตสุขภาพ</a:t>
                      </a:r>
                      <a:endParaRPr lang="th-TH" sz="20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latin typeface="TH SarabunPSK" pitchFamily="34" charset="-34"/>
                          <a:cs typeface="TH SarabunPSK" pitchFamily="34" charset="-34"/>
                        </a:rPr>
                        <a:t>แผนกรมการแพทย์</a:t>
                      </a:r>
                      <a:endParaRPr lang="th-TH" sz="20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latin typeface="TH SarabunPSK" pitchFamily="34" charset="-34"/>
                          <a:cs typeface="TH SarabunPSK" pitchFamily="34" charset="-34"/>
                        </a:rPr>
                        <a:t>แผนกระทรวงสาธารณสุข</a:t>
                      </a:r>
                      <a:endParaRPr lang="th-TH" sz="20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3360">
                <a:tc>
                  <a:txBody>
                    <a:bodyPr/>
                    <a:lstStyle/>
                    <a:p>
                      <a:r>
                        <a:rPr lang="th-TH" sz="1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en-US" sz="1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Service Delivery</a:t>
                      </a:r>
                      <a:r>
                        <a:rPr lang="th-TH" sz="1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en-US" sz="1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: </a:t>
                      </a:r>
                      <a:r>
                        <a:rPr lang="th-TH" sz="1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เพื่อลดอัตราตาย</a:t>
                      </a:r>
                      <a:r>
                        <a:rPr lang="en-US" sz="1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NICU</a:t>
                      </a:r>
                    </a:p>
                    <a:p>
                      <a:r>
                        <a:rPr lang="en-US" sz="1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Health workforce:</a:t>
                      </a:r>
                      <a:r>
                        <a:rPr lang="th-TH" sz="1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ขาดแคลนบุคลากร</a:t>
                      </a:r>
                    </a:p>
                    <a:p>
                      <a:r>
                        <a:rPr lang="en-US" sz="1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Information: key </a:t>
                      </a:r>
                      <a:r>
                        <a:rPr lang="th-TH" sz="1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ข้อมูลไม่ครบถ้วน</a:t>
                      </a:r>
                      <a:endParaRPr lang="en-US" sz="1400" b="1" baseline="0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r>
                        <a:rPr lang="en-US" sz="1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Technology:</a:t>
                      </a:r>
                    </a:p>
                    <a:p>
                      <a:r>
                        <a:rPr lang="en-US" sz="1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Drug &amp; Equipment</a:t>
                      </a:r>
                    </a:p>
                    <a:p>
                      <a:r>
                        <a:rPr lang="en-US" sz="1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r>
                        <a:rPr lang="th-TH" sz="1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ขาดแคลนครุภัณฑ์และองค์ความรู้</a:t>
                      </a:r>
                    </a:p>
                    <a:p>
                      <a:r>
                        <a:rPr lang="en-US" sz="1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Finance</a:t>
                      </a:r>
                    </a:p>
                    <a:p>
                      <a:r>
                        <a:rPr lang="en-US" sz="1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r>
                        <a:rPr lang="th-TH" sz="1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งบพัฒนาบุคลากร</a:t>
                      </a:r>
                    </a:p>
                    <a:p>
                      <a:r>
                        <a:rPr lang="th-TH" sz="1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-ภาระค่าใช้จ่ายในการดูแลผู้ป่วยต่างด้าว</a:t>
                      </a:r>
                    </a:p>
                    <a:p>
                      <a:r>
                        <a:rPr lang="en-US" sz="1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Leadership and Governance</a:t>
                      </a:r>
                    </a:p>
                    <a:p>
                      <a:r>
                        <a:rPr lang="en-US" sz="1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-MCH board </a:t>
                      </a:r>
                    </a:p>
                    <a:p>
                      <a:endParaRPr lang="en-US" sz="1400" b="1" baseline="0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endParaRPr lang="th-TH" sz="1400" b="1" baseline="0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endParaRPr lang="th-TH" sz="1400" b="1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endParaRPr lang="th-TH" sz="1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-จัดระบบ </a:t>
                      </a:r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Refer </a:t>
                      </a: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ทั้งในและนอกเขตให้มีประสิทธิภาพ </a:t>
                      </a:r>
                    </a:p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-จัดทำแผนพัฒนาบุคลากรให้เหมาะสมกับแต่ละโรงพยาบาล</a:t>
                      </a:r>
                    </a:p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-นิเทศ กำกับ รพสต ในการส่งข้อมูล 43 แฟ้มให้ครบถ้วน</a:t>
                      </a:r>
                      <a:endParaRPr lang="en-US" sz="1400" b="1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endParaRPr lang="th-TH" sz="1400" b="1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-จัดหาครุภัณฑ์, อบรมเสริมศักยภาพ</a:t>
                      </a:r>
                    </a:p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-เตรียมงบฯพัฒนาบุคลากร</a:t>
                      </a:r>
                    </a:p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-เตรียมแผนรองรับการขยายจำนวนของผู้ป่วยต่างด้าว</a:t>
                      </a:r>
                    </a:p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-สร้างความเข้มแข็งและความร่วมมือกันของ </a:t>
                      </a:r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MCH board </a:t>
                      </a: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จัดระบบ </a:t>
                      </a:r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Intrauterine transfer </a:t>
                      </a: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ให้เป็นจริง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พัฒนาองค์ความรู้ให้เขตสุขภาพ เช่น </a:t>
                      </a:r>
                      <a:r>
                        <a:rPr lang="en-US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NCPR, STABLE, Asphyxia &amp; Therapeutic hypothermia, PPHN Rx</a:t>
                      </a:r>
                    </a:p>
                    <a:p>
                      <a:r>
                        <a:rPr lang="en-US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</a:t>
                      </a:r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สนับสนุนแพทย์ในการรักษาทารกป่วยภายในเขต</a:t>
                      </a:r>
                    </a:p>
                    <a:p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-ถ่ายทอดองค์ความรู้     </a:t>
                      </a:r>
                    </a:p>
                    <a:p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-ช่วยจัด </a:t>
                      </a:r>
                      <a:r>
                        <a:rPr lang="en-US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training </a:t>
                      </a:r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ตามสภาพปัญหา</a:t>
                      </a:r>
                    </a:p>
                    <a:p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-หาระบบจัดเก็บข้อมูลที่ใช้ข้อมูลจาก 43 แฟ้มให้เป็น </a:t>
                      </a:r>
                      <a:r>
                        <a:rPr lang="en-US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access friendly (</a:t>
                      </a:r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เขต 1)</a:t>
                      </a:r>
                    </a:p>
                    <a:p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-เสริมองค์ความรู้ในการดูแลผู้ป่วยที่ใช้ </a:t>
                      </a:r>
                      <a:r>
                        <a:rPr lang="en-US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cooling system, HFOV, NIMV</a:t>
                      </a:r>
                    </a:p>
                    <a:p>
                      <a:r>
                        <a:rPr lang="en-US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</a:t>
                      </a:r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จัดงบสนับสนุนการอบรมของเขต</a:t>
                      </a:r>
                    </a:p>
                    <a:p>
                      <a:endParaRPr lang="th-TH" sz="14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สนับสนุนงบประมาณ </a:t>
                      </a:r>
                    </a:p>
                    <a:p>
                      <a:endParaRPr lang="th-TH" sz="1400" b="1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-สนับสนุนงบประมาณ</a:t>
                      </a:r>
                    </a:p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-สนับสนุนการขยายอัตรากำลังให้เพียงพอ</a:t>
                      </a:r>
                    </a:p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-สนับสนุนการบริหารจัดการ</a:t>
                      </a:r>
                      <a:endParaRPr lang="en-US" sz="1400" b="1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-สนับสนุนงบประมาณ </a:t>
                      </a:r>
                    </a:p>
                    <a:p>
                      <a:endParaRPr lang="th-TH" sz="1400" b="1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-มีนโยบายช่วยเหลือพื้นที่ ที่ชัดเจนเป็นรูปธรรม กรณีต่างด้าว</a:t>
                      </a:r>
                    </a:p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-สนับสนุนให้เกิดความร่วมมือกันอย่างเป็นรูปธรรม</a:t>
                      </a:r>
                    </a:p>
                    <a:p>
                      <a:endParaRPr lang="th-TH" sz="1400" b="1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endParaRPr lang="th-TH" sz="1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4072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รูปห้าเหลี่ยม 3"/>
          <p:cNvSpPr/>
          <p:nvPr/>
        </p:nvSpPr>
        <p:spPr>
          <a:xfrm>
            <a:off x="21415" y="4332"/>
            <a:ext cx="1979712" cy="661719"/>
          </a:xfrm>
          <a:prstGeom prst="homePlate">
            <a:avLst/>
          </a:prstGeom>
          <a:solidFill>
            <a:srgbClr val="FF6600"/>
          </a:solidFill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91361" tIns="45680" rIns="91361" bIns="45680" rtlCol="0" anchor="ctr"/>
          <a:lstStyle/>
          <a:p>
            <a:endParaRPr lang="th-TH" sz="2400" b="1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20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สาขาไต</a:t>
            </a:r>
          </a:p>
          <a:p>
            <a:r>
              <a:rPr lang="th-TH" sz="20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และ</a:t>
            </a:r>
            <a:r>
              <a:rPr lang="th-TH" sz="2000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ปลูกถ่ายอวัยวะ</a:t>
            </a:r>
          </a:p>
          <a:p>
            <a:endParaRPr lang="th-TH" b="1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5" name="ตาราง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3608205"/>
              </p:ext>
            </p:extLst>
          </p:nvPr>
        </p:nvGraphicFramePr>
        <p:xfrm>
          <a:off x="107504" y="771550"/>
          <a:ext cx="8856985" cy="43027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350601"/>
                <a:gridCol w="2241088"/>
                <a:gridCol w="2493899"/>
                <a:gridCol w="177139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H SarabunPSK" pitchFamily="34" charset="-34"/>
                          <a:cs typeface="TH SarabunPSK" pitchFamily="34" charset="-34"/>
                        </a:rPr>
                        <a:t>GAP</a:t>
                      </a:r>
                      <a:r>
                        <a:rPr lang="en-US" sz="1800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endParaRPr lang="th-TH" sz="18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dirty="0" smtClean="0">
                          <a:latin typeface="TH SarabunPSK" pitchFamily="34" charset="-34"/>
                          <a:cs typeface="TH SarabunPSK" pitchFamily="34" charset="-34"/>
                        </a:rPr>
                        <a:t>แผนเขตสุขภาพ</a:t>
                      </a:r>
                      <a:endParaRPr lang="th-TH" sz="18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dirty="0" smtClean="0">
                          <a:latin typeface="TH SarabunPSK" pitchFamily="34" charset="-34"/>
                          <a:cs typeface="TH SarabunPSK" pitchFamily="34" charset="-34"/>
                        </a:rPr>
                        <a:t>แผนกรมการแพทย์</a:t>
                      </a:r>
                      <a:endParaRPr lang="th-TH" sz="18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dirty="0" smtClean="0">
                          <a:latin typeface="TH SarabunPSK" pitchFamily="34" charset="-34"/>
                          <a:cs typeface="TH SarabunPSK" pitchFamily="34" charset="-34"/>
                        </a:rPr>
                        <a:t>แผนกระทรวงสาธารณสุข</a:t>
                      </a:r>
                      <a:endParaRPr lang="th-TH" sz="18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3360">
                <a:tc>
                  <a:txBody>
                    <a:bodyPr/>
                    <a:lstStyle/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1.ขาด </a:t>
                      </a:r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case manager </a:t>
                      </a: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ที่มีความเชี่ยวชาญด้าน </a:t>
                      </a:r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CKD clinic (</a:t>
                      </a: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คนที่เคยอบรมเปลี่ยนไปทำงานอื่น)</a:t>
                      </a:r>
                    </a:p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2. ภาระงานของแพทย์และพยาบาลมีจำนวนมาก</a:t>
                      </a:r>
                    </a:p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(แพทย์และพยาบาล 1 คนรับดูแลหลายคลินิกหลาย </a:t>
                      </a:r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service plan)</a:t>
                      </a:r>
                    </a:p>
                    <a:p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3. </a:t>
                      </a: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ขาดนักโภชนาการในการให้ความรู้เรื่อง </a:t>
                      </a:r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CKD </a:t>
                      </a:r>
                    </a:p>
                    <a:p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4. </a:t>
                      </a: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ขาด</a:t>
                      </a:r>
                      <a:r>
                        <a:rPr lang="th-TH" sz="1400" b="1" dirty="0" err="1" smtClean="0">
                          <a:latin typeface="TH SarabunPSK" pitchFamily="34" charset="-34"/>
                          <a:cs typeface="TH SarabunPSK" pitchFamily="34" charset="-34"/>
                        </a:rPr>
                        <a:t>อายุร</a:t>
                      </a: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แพทย์โรคไต (จังหวัดบึงกาฬ ไม่มี</a:t>
                      </a:r>
                      <a:r>
                        <a:rPr lang="th-TH" sz="1400" b="1" dirty="0" err="1" smtClean="0">
                          <a:latin typeface="TH SarabunPSK" pitchFamily="34" charset="-34"/>
                          <a:cs typeface="TH SarabunPSK" pitchFamily="34" charset="-34"/>
                        </a:rPr>
                        <a:t>อายุร</a:t>
                      </a: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แพทย์โรคไต)</a:t>
                      </a:r>
                    </a:p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5. บริการ </a:t>
                      </a:r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PD </a:t>
                      </a: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อัตราส่วนแพทย์และพยาบาล : คนไข้ </a:t>
                      </a:r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PD </a:t>
                      </a: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มีมากเกินมาตรฐาน 1: 50 ในโรงพยาบาลศูนย์</a:t>
                      </a:r>
                    </a:p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รพ. สกลนคร 1:150 </a:t>
                      </a:r>
                    </a:p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รพ. อุดรธานี 1: 2236</a:t>
                      </a:r>
                    </a:p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6.ขาดแคลน </a:t>
                      </a:r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TC Nurse</a:t>
                      </a:r>
                    </a:p>
                    <a:p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7.Career path </a:t>
                      </a: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ของ </a:t>
                      </a:r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TC Nurse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1.จัดงบประมาณสนับสนุนการอบรม หรือ ส่งอบรม</a:t>
                      </a:r>
                    </a:p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2.ขอความช่วยเหลือจากเครือข่ายสมาคมนักกำหนดอาหารในเขต</a:t>
                      </a:r>
                    </a:p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3.เขต/จังหวัด จัดทำแผนสนับสนุน ในเรื่องอัตรากำลัง</a:t>
                      </a:r>
                      <a:endParaRPr lang="en-US" sz="1400" b="1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endParaRPr lang="th-TH" sz="1400" b="1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endParaRPr lang="th-TH" sz="1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1.การจัดอบรม </a:t>
                      </a:r>
                      <a:r>
                        <a:rPr lang="en-US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CKD palliative Care nurse </a:t>
                      </a:r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ในเขต</a:t>
                      </a:r>
                    </a:p>
                    <a:p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2.มีการจัดทำวีดีโอให้คำแนะนำการบำบัดทดแทนไต  และสื่อต่างๆ</a:t>
                      </a:r>
                    </a:p>
                    <a:p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3.ประสานงานกับกรม </a:t>
                      </a:r>
                      <a:r>
                        <a:rPr lang="th-TH" sz="1400" b="1" dirty="0" err="1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คร</a:t>
                      </a:r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. และ กรมต่างๆจัด </a:t>
                      </a:r>
                      <a:r>
                        <a:rPr lang="en-US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Cluster clinic </a:t>
                      </a:r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และ </a:t>
                      </a:r>
                      <a:r>
                        <a:rPr lang="en-US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model </a:t>
                      </a:r>
                      <a:r>
                        <a:rPr lang="th-TH" sz="1400" b="1" dirty="0" err="1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บูรณา</a:t>
                      </a:r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การงานก่อนลงสู่ชุมชนเพื่อลดภาระงานที่ซ้ำซ้อน</a:t>
                      </a:r>
                    </a:p>
                    <a:p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4.สนับสนุนหนังสือตำราและตำหรับอาหารสำหรับโรคไต</a:t>
                      </a:r>
                    </a:p>
                    <a:p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5.จัดการอบรมเรื่องโภชนาการด้านโรคไต </a:t>
                      </a:r>
                    </a:p>
                    <a:p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6.เปิดโควตาการฝึกอบรมให้เขต</a:t>
                      </a:r>
                    </a:p>
                    <a:p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7..เสนอการจัดตั้ง </a:t>
                      </a:r>
                      <a:r>
                        <a:rPr lang="en-US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PD </a:t>
                      </a:r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เอกชน</a:t>
                      </a:r>
                    </a:p>
                    <a:p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8.ปรับหลักสูตรสภาการพยาบาลรวมหลักสูตร </a:t>
                      </a:r>
                      <a:r>
                        <a:rPr lang="en-US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HD, PD nurse </a:t>
                      </a:r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รวมเป็น  </a:t>
                      </a:r>
                      <a:r>
                        <a:rPr lang="en-US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Dialysis nurse </a:t>
                      </a:r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ที่สามารถทำได้ทั้ง </a:t>
                      </a:r>
                      <a:r>
                        <a:rPr lang="en-US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HD </a:t>
                      </a:r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และ </a:t>
                      </a:r>
                      <a:r>
                        <a:rPr lang="en-US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PD</a:t>
                      </a:r>
                    </a:p>
                    <a:p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9.การจัดอบรมเครือข่ายการบริจาคอวัยวะร่วมกัน ในเขต 7 และ เขต 8</a:t>
                      </a:r>
                    </a:p>
                    <a:p>
                      <a:endParaRPr lang="th-TH" sz="14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1.สนับสนุนผลักดันความก้าวหน้าและค่าตอบแกทนของ </a:t>
                      </a:r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TC nurse</a:t>
                      </a:r>
                    </a:p>
                    <a:p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สี่เหลี่ยมผืนผ้า 5">
            <a:extLst>
              <a:ext uri="{FF2B5EF4-FFF2-40B4-BE49-F238E27FC236}">
                <a16:creationId xmlns="" xmlns:a16="http://schemas.microsoft.com/office/drawing/2014/main" id="{D149FA47-3D5A-4093-ACA9-F685109F8A97}"/>
              </a:ext>
            </a:extLst>
          </p:cNvPr>
          <p:cNvSpPr/>
          <p:nvPr/>
        </p:nvSpPr>
        <p:spPr>
          <a:xfrm>
            <a:off x="1974208" y="100025"/>
            <a:ext cx="7020272" cy="461665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>
              <a:defRPr/>
            </a:pPr>
            <a:r>
              <a:rPr lang="th-TH" sz="1200" b="1" kern="0" dirty="0" smtClean="0">
                <a:solidFill>
                  <a:schemeClr val="tx1"/>
                </a:solidFill>
                <a:latin typeface="Times New Roman"/>
                <a:cs typeface="TH SarabunPSK" pitchFamily="34" charset="-34"/>
              </a:rPr>
              <a:t>● </a:t>
            </a:r>
            <a:r>
              <a:rPr lang="th-TH" sz="1200" b="1" kern="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มี</a:t>
            </a:r>
            <a:r>
              <a:rPr lang="th-TH" sz="1200" b="1" kern="0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การเปิดให้บริการ </a:t>
            </a:r>
            <a:r>
              <a:rPr lang="en-US" sz="1200" b="1" kern="0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CKD clinic </a:t>
            </a:r>
            <a:r>
              <a:rPr lang="th-TH" sz="1200" b="1" kern="0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แล้ว 100% ใน รพ.ระดับ </a:t>
            </a:r>
            <a:r>
              <a:rPr lang="en-US" sz="1200" b="1" kern="0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F3 </a:t>
            </a:r>
            <a:r>
              <a:rPr lang="th-TH" sz="1200" b="1" kern="0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ขึ้น</a:t>
            </a:r>
            <a:r>
              <a:rPr lang="th-TH" sz="1200" b="1" kern="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ไป     </a:t>
            </a:r>
            <a:r>
              <a:rPr lang="th-TH" sz="1200" b="1" kern="0" dirty="0" smtClean="0">
                <a:solidFill>
                  <a:schemeClr val="tx1"/>
                </a:solidFill>
                <a:latin typeface="Times New Roman"/>
                <a:cs typeface="TH SarabunPSK" pitchFamily="34" charset="-34"/>
              </a:rPr>
              <a:t>● </a:t>
            </a:r>
            <a:r>
              <a:rPr lang="th-TH" sz="1200" b="1" kern="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มี</a:t>
            </a:r>
            <a:r>
              <a:rPr lang="th-TH" sz="1200" b="1" kern="0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การตรวจ </a:t>
            </a:r>
            <a:r>
              <a:rPr lang="en-US" sz="1200" b="1" kern="0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serum Cr </a:t>
            </a:r>
            <a:r>
              <a:rPr lang="th-TH" sz="1200" b="1" kern="0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ด้วย </a:t>
            </a:r>
            <a:r>
              <a:rPr lang="en-US" sz="1200" b="1" kern="0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enzymatic method 100% </a:t>
            </a:r>
            <a:r>
              <a:rPr lang="th-TH" sz="1200" b="1" kern="0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ในทุก รพ.</a:t>
            </a:r>
          </a:p>
          <a:p>
            <a:pPr lvl="0">
              <a:defRPr/>
            </a:pPr>
            <a:r>
              <a:rPr lang="th-TH" sz="1200" b="1" kern="0" dirty="0" smtClean="0">
                <a:solidFill>
                  <a:schemeClr val="tx1"/>
                </a:solidFill>
                <a:latin typeface="Times New Roman"/>
                <a:cs typeface="TH SarabunPSK" pitchFamily="34" charset="-34"/>
              </a:rPr>
              <a:t>● </a:t>
            </a:r>
            <a:r>
              <a:rPr lang="th-TH" sz="1200" b="1" kern="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มี</a:t>
            </a:r>
            <a:r>
              <a:rPr lang="th-TH" sz="1200" b="1" kern="0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ระบบข้อมูล และ ระบบการติดตาม </a:t>
            </a:r>
            <a:r>
              <a:rPr lang="en-US" sz="1200" b="1" kern="0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monitor </a:t>
            </a:r>
            <a:r>
              <a:rPr lang="th-TH" sz="1200" b="1" kern="0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ที่</a:t>
            </a:r>
            <a:r>
              <a:rPr lang="th-TH" sz="1200" b="1" kern="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เข้มแข็ง    </a:t>
            </a:r>
            <a:r>
              <a:rPr lang="th-TH" sz="1200" b="1" kern="0" dirty="0" smtClean="0">
                <a:solidFill>
                  <a:schemeClr val="tx1"/>
                </a:solidFill>
                <a:latin typeface="Times New Roman"/>
                <a:cs typeface="TH SarabunPSK" pitchFamily="34" charset="-34"/>
              </a:rPr>
              <a:t>● </a:t>
            </a:r>
            <a:r>
              <a:rPr lang="th-TH" sz="1200" b="1" kern="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มี</a:t>
            </a:r>
            <a:r>
              <a:rPr lang="th-TH" sz="1200" b="1" kern="0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การจัดทีมเพื่อประเมินคุณภาพ </a:t>
            </a:r>
            <a:r>
              <a:rPr lang="en-US" sz="1200" b="1" kern="0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CKD clinic </a:t>
            </a:r>
            <a:r>
              <a:rPr lang="th-TH" sz="1200" b="1" kern="0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ภายในเขต 8 </a:t>
            </a:r>
          </a:p>
        </p:txBody>
      </p:sp>
    </p:spTree>
    <p:extLst>
      <p:ext uri="{BB962C8B-B14F-4D97-AF65-F5344CB8AC3E}">
        <p14:creationId xmlns:p14="http://schemas.microsoft.com/office/powerpoint/2010/main" val="1826661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รูปห้าเหลี่ยม 3"/>
          <p:cNvSpPr/>
          <p:nvPr/>
        </p:nvSpPr>
        <p:spPr>
          <a:xfrm>
            <a:off x="2570" y="43778"/>
            <a:ext cx="1500855" cy="557774"/>
          </a:xfrm>
          <a:prstGeom prst="homePlate">
            <a:avLst/>
          </a:prstGeom>
          <a:solidFill>
            <a:srgbClr val="FF6600"/>
          </a:solidFill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91361" tIns="45680" rIns="91361" bIns="45680" rtlCol="0" anchor="ctr"/>
          <a:lstStyle/>
          <a:p>
            <a:endParaRPr lang="th-TH" sz="2400" b="1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สาขา หัวใจ</a:t>
            </a:r>
            <a:endParaRPr lang="th-TH" sz="2400" b="1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endParaRPr lang="th-TH" b="1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" name="สี่เหลี่ยมผืนผ้า 4">
            <a:extLst>
              <a:ext uri="{FF2B5EF4-FFF2-40B4-BE49-F238E27FC236}">
                <a16:creationId xmlns="" xmlns:a16="http://schemas.microsoft.com/office/drawing/2014/main" id="{D149FA47-3D5A-4093-ACA9-F685109F8A97}"/>
              </a:ext>
            </a:extLst>
          </p:cNvPr>
          <p:cNvSpPr/>
          <p:nvPr/>
        </p:nvSpPr>
        <p:spPr>
          <a:xfrm>
            <a:off x="1511712" y="100025"/>
            <a:ext cx="7380767" cy="646331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>
              <a:defRPr/>
            </a:pPr>
            <a:r>
              <a:rPr lang="th-TH" sz="1200" b="1" kern="0" dirty="0" smtClean="0">
                <a:solidFill>
                  <a:schemeClr val="tx1"/>
                </a:solidFill>
                <a:latin typeface="Times New Roman"/>
                <a:cs typeface="TH SarabunPSK" pitchFamily="34" charset="-34"/>
              </a:rPr>
              <a:t>● </a:t>
            </a:r>
            <a:r>
              <a:rPr lang="th-TH" sz="1200" b="1" kern="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รพ. </a:t>
            </a:r>
            <a:r>
              <a:rPr lang="en-US" sz="1200" b="1" kern="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F3 - A </a:t>
            </a:r>
            <a:r>
              <a:rPr lang="th-TH" sz="1200" b="1" kern="0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สามารถให้ยาละลายลิ่มเลือด(</a:t>
            </a:r>
            <a:r>
              <a:rPr lang="en-US" sz="1200" b="1" kern="0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SK) </a:t>
            </a:r>
            <a:r>
              <a:rPr lang="th-TH" sz="1200" b="1" kern="0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ในผู้ป่วย </a:t>
            </a:r>
            <a:r>
              <a:rPr lang="en-US" sz="1200" b="1" kern="0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STEMI </a:t>
            </a:r>
            <a:r>
              <a:rPr lang="th-TH" sz="1200" b="1" kern="0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ทุก</a:t>
            </a:r>
            <a:r>
              <a:rPr lang="th-TH" sz="1200" b="1" kern="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แห่ง      </a:t>
            </a:r>
            <a:r>
              <a:rPr lang="th-TH" sz="1200" b="1" kern="0" dirty="0" smtClean="0">
                <a:solidFill>
                  <a:schemeClr val="tx1"/>
                </a:solidFill>
                <a:latin typeface="Times New Roman"/>
                <a:cs typeface="TH SarabunPSK" pitchFamily="34" charset="-34"/>
              </a:rPr>
              <a:t>● </a:t>
            </a:r>
            <a:r>
              <a:rPr lang="th-TH" sz="1200" b="1" kern="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รพ.</a:t>
            </a:r>
            <a:r>
              <a:rPr lang="th-TH" sz="1200" b="1" kern="0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สกลนครเปิดให้บริการ - จี้ไฟฟ้าหัวใจ  8  ก.พ. </a:t>
            </a:r>
            <a:r>
              <a:rPr lang="th-TH" sz="1200" b="1" kern="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2561 -ตรวจ</a:t>
            </a:r>
            <a:r>
              <a:rPr lang="th-TH" sz="1200" b="1" kern="0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สวนหัวใจ  12 ก.พ. 2561</a:t>
            </a:r>
          </a:p>
          <a:p>
            <a:pPr lvl="0">
              <a:defRPr/>
            </a:pPr>
            <a:r>
              <a:rPr lang="th-TH" sz="1200" b="1" kern="0" dirty="0" smtClean="0">
                <a:solidFill>
                  <a:schemeClr val="tx1"/>
                </a:solidFill>
                <a:latin typeface="Times New Roman"/>
                <a:cs typeface="TH SarabunPSK" pitchFamily="34" charset="-34"/>
              </a:rPr>
              <a:t>● </a:t>
            </a:r>
            <a:r>
              <a:rPr lang="th-TH" sz="1200" b="1" kern="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รพ.</a:t>
            </a:r>
            <a:r>
              <a:rPr lang="th-TH" sz="1200" b="1" kern="0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อุดรธานีเปิดให้บริการตรวจสวนหัวใจ(2555) และ 2 ห้อง 2 เม.ย. </a:t>
            </a:r>
            <a:r>
              <a:rPr lang="th-TH" sz="1200" b="1" kern="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2561 </a:t>
            </a:r>
            <a:r>
              <a:rPr lang="th-TH" sz="1200" b="1" kern="0" dirty="0" smtClean="0">
                <a:solidFill>
                  <a:schemeClr val="tx1"/>
                </a:solidFill>
                <a:latin typeface="Times New Roman"/>
                <a:cs typeface="TH SarabunPSK" pitchFamily="34" charset="-34"/>
              </a:rPr>
              <a:t>● </a:t>
            </a:r>
            <a:r>
              <a:rPr lang="th-TH" sz="1200" b="1" kern="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รพ. </a:t>
            </a:r>
            <a:r>
              <a:rPr lang="en-US" sz="1200" b="1" kern="0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F2-A </a:t>
            </a:r>
            <a:r>
              <a:rPr lang="th-TH" sz="1200" b="1" kern="0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สามารถให้บริการ</a:t>
            </a:r>
            <a:r>
              <a:rPr lang="th-TH" sz="1200" b="1" kern="0" dirty="0" err="1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วาร์ฟา</a:t>
            </a:r>
            <a:r>
              <a:rPr lang="th-TH" sz="1200" b="1" kern="0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รินคลินิกได้ทุกแห่ง</a:t>
            </a:r>
          </a:p>
          <a:p>
            <a:pPr lvl="0">
              <a:defRPr/>
            </a:pPr>
            <a:r>
              <a:rPr lang="en-US" sz="1200" b="1" kern="0" dirty="0" smtClean="0">
                <a:solidFill>
                  <a:schemeClr val="tx1"/>
                </a:solidFill>
                <a:latin typeface="Times New Roman"/>
                <a:cs typeface="Times New Roman"/>
              </a:rPr>
              <a:t>● </a:t>
            </a:r>
            <a:r>
              <a:rPr lang="en-US" sz="1200" b="1" kern="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HF </a:t>
            </a:r>
            <a:r>
              <a:rPr lang="en-US" sz="1200" b="1" kern="0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Clinic </a:t>
            </a:r>
            <a:r>
              <a:rPr lang="th-TH" sz="1200" b="1" kern="0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เปิดให้บริการได้ 4 แห่ง (สกลนคร, อุดรธานี, เลย, หนองบัวลำภู</a:t>
            </a:r>
            <a:r>
              <a:rPr lang="th-TH" sz="1200" b="1" kern="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)</a:t>
            </a:r>
            <a:endParaRPr lang="th-TH" sz="1200" b="1" kern="0" dirty="0">
              <a:solidFill>
                <a:schemeClr val="tx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7" name="ตาราง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3157211"/>
              </p:ext>
            </p:extLst>
          </p:nvPr>
        </p:nvGraphicFramePr>
        <p:xfrm>
          <a:off x="107504" y="987574"/>
          <a:ext cx="8856985" cy="34442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350601"/>
                <a:gridCol w="2241088"/>
                <a:gridCol w="2493899"/>
                <a:gridCol w="1771397"/>
              </a:tblGrid>
              <a:tr h="25168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H SarabunPSK" pitchFamily="34" charset="-34"/>
                          <a:cs typeface="TH SarabunPSK" pitchFamily="34" charset="-34"/>
                        </a:rPr>
                        <a:t>GAP</a:t>
                      </a:r>
                      <a:r>
                        <a:rPr lang="en-US" sz="1800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endParaRPr lang="th-TH" sz="18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dirty="0" smtClean="0">
                          <a:latin typeface="TH SarabunPSK" pitchFamily="34" charset="-34"/>
                          <a:cs typeface="TH SarabunPSK" pitchFamily="34" charset="-34"/>
                        </a:rPr>
                        <a:t>แผนเขตสุขภาพ</a:t>
                      </a:r>
                      <a:endParaRPr lang="th-TH" sz="18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dirty="0" smtClean="0">
                          <a:latin typeface="TH SarabunPSK" pitchFamily="34" charset="-34"/>
                          <a:cs typeface="TH SarabunPSK" pitchFamily="34" charset="-34"/>
                        </a:rPr>
                        <a:t>แผนกรมการแพทย์</a:t>
                      </a:r>
                      <a:endParaRPr lang="th-TH" sz="18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dirty="0" smtClean="0">
                          <a:latin typeface="TH SarabunPSK" pitchFamily="34" charset="-34"/>
                          <a:cs typeface="TH SarabunPSK" pitchFamily="34" charset="-34"/>
                        </a:rPr>
                        <a:t>แผนกระทรวงสาธารณสุข</a:t>
                      </a:r>
                      <a:endParaRPr lang="th-TH" sz="18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391">
                <a:tc>
                  <a:txBody>
                    <a:bodyPr/>
                    <a:lstStyle/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1.ผู้ป่วยมาโรงพยาบาลล่าช้า</a:t>
                      </a:r>
                    </a:p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2.การดูแลต่อเนื่องไม่ครอบคลุม</a:t>
                      </a:r>
                    </a:p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3.ขาดงบประมาณในการพัฒนา/</a:t>
                      </a:r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KM </a:t>
                      </a: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ภาพเขต</a:t>
                      </a:r>
                    </a:p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4.ไม่สามารถเปิดให้บริการสวนหัวใจ 2 ห้องได้พร้อมกัน(นอกเวลา)</a:t>
                      </a:r>
                    </a:p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5.การรวบรวมข้อมูล การใช้ข้อมูลจากโปรแกรม</a:t>
                      </a:r>
                    </a:p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6.ขาดบุคลากร (พยาบาล, </a:t>
                      </a:r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cardiologist)</a:t>
                      </a:r>
                    </a:p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7.การคิดค่าบริการตรวจสวนหัวใจ (รพ.สกลนคร)</a:t>
                      </a:r>
                    </a:p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8.</a:t>
                      </a:r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Intern </a:t>
                      </a: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ช่วย </a:t>
                      </a:r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round ward cardio (</a:t>
                      </a: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รพ.สกลนคร)</a:t>
                      </a:r>
                    </a:p>
                    <a:p>
                      <a:endParaRPr lang="en-US" sz="1400" b="1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การสนับสนุน เป็นพี่เลี้ยงให้ทีม จ.สกลนคร</a:t>
                      </a:r>
                      <a:endParaRPr lang="th-TH" sz="1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1.สื่อประชาสัมพันธ์</a:t>
                      </a:r>
                    </a:p>
                    <a:p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2.สนับสนุนงบประมาณและการฝึกอบรมเฉพาะทางของแพทย์ (</a:t>
                      </a:r>
                      <a:r>
                        <a:rPr lang="en-US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Intervention) </a:t>
                      </a:r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และ การพยาบาลเฉพาะทาง (</a:t>
                      </a:r>
                      <a:r>
                        <a:rPr lang="en-US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CVN) </a:t>
                      </a:r>
                      <a:r>
                        <a:rPr lang="en-US" sz="1400" b="1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,</a:t>
                      </a:r>
                      <a:r>
                        <a:rPr lang="en-US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พยาบาล </a:t>
                      </a:r>
                      <a:r>
                        <a:rPr lang="en-US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sonographer  ,</a:t>
                      </a:r>
                    </a:p>
                    <a:p>
                      <a:r>
                        <a:rPr lang="en-US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พยาบาล </a:t>
                      </a:r>
                      <a:r>
                        <a:rPr lang="en-US" sz="1400" b="1" dirty="0" err="1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cath</a:t>
                      </a:r>
                      <a:r>
                        <a:rPr lang="en-US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lab</a:t>
                      </a:r>
                      <a:r>
                        <a:rPr lang="en-US" sz="1400" b="1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และ พยาบาล </a:t>
                      </a:r>
                      <a:r>
                        <a:rPr lang="en-US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HF</a:t>
                      </a:r>
                    </a:p>
                    <a:p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3.การจัดฐานข้อมูลโรคหัวใจให้เป็นฐานเดียวกันทั้งประเทศพัฒนาระบบ </a:t>
                      </a:r>
                      <a:r>
                        <a:rPr lang="en-US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COC /warfarin  </a:t>
                      </a:r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เชื่อมต่อข้อมูลได้ทั้งระบบตั้งแต่ต้นทางจนสิ้นสุด</a:t>
                      </a:r>
                    </a:p>
                    <a:p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4.การใช้ยา </a:t>
                      </a:r>
                      <a:r>
                        <a:rPr lang="en-US" sz="1400" b="1" dirty="0" err="1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tenecteplase</a:t>
                      </a:r>
                      <a:endParaRPr lang="en-US" sz="1400" b="1" dirty="0" smtClean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5.ผู้เชี่ยวชาญจากส่วนกลางมานิเทศ/ตรวจราชการ เพื่อนำปัญหา/ข้อเสนอแนะสู่การแก้ไข/ให้การสนับสนุนอย่างจริงจัง</a:t>
                      </a:r>
                    </a:p>
                    <a:p>
                      <a:endParaRPr lang="th-TH" sz="14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นโยบาย-วัสดุการแพทย์/ยาที่ควรมีใน </a:t>
                      </a:r>
                      <a:r>
                        <a:rPr lang="th-TH" sz="1400" b="1" dirty="0" err="1" smtClean="0">
                          <a:latin typeface="TH SarabunPSK" pitchFamily="34" charset="-34"/>
                          <a:cs typeface="TH SarabunPSK" pitchFamily="34" charset="-34"/>
                        </a:rPr>
                        <a:t>รพช</a:t>
                      </a: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. </a:t>
                      </a:r>
                    </a:p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     - </a:t>
                      </a:r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Strip </a:t>
                      </a: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ตรวจ </a:t>
                      </a:r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INR</a:t>
                      </a:r>
                    </a:p>
                    <a:p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     - </a:t>
                      </a: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แผ่น </a:t>
                      </a:r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pacemaker</a:t>
                      </a:r>
                    </a:p>
                    <a:p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     - </a:t>
                      </a: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ยา : </a:t>
                      </a:r>
                      <a:r>
                        <a:rPr lang="en-US" sz="1400" b="1" dirty="0" err="1" smtClean="0">
                          <a:latin typeface="TH SarabunPSK" pitchFamily="34" charset="-34"/>
                          <a:cs typeface="TH SarabunPSK" pitchFamily="34" charset="-34"/>
                        </a:rPr>
                        <a:t>norenephrine</a:t>
                      </a:r>
                      <a:endParaRPr lang="en-US" sz="1400" b="1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           : Beta  blocker- </a:t>
                      </a:r>
                      <a:r>
                        <a:rPr lang="en-US" sz="1400" b="1" dirty="0" err="1" smtClean="0">
                          <a:latin typeface="TH SarabunPSK" pitchFamily="34" charset="-34"/>
                          <a:cs typeface="TH SarabunPSK" pitchFamily="34" charset="-34"/>
                        </a:rPr>
                        <a:t>carvedilol</a:t>
                      </a:r>
                      <a:endParaRPr lang="en-US" sz="1400" b="1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387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รูปห้าเหลี่ยม 3"/>
          <p:cNvSpPr/>
          <p:nvPr/>
        </p:nvSpPr>
        <p:spPr>
          <a:xfrm>
            <a:off x="0" y="0"/>
            <a:ext cx="1500855" cy="557774"/>
          </a:xfrm>
          <a:prstGeom prst="homePlate">
            <a:avLst/>
          </a:prstGeom>
          <a:solidFill>
            <a:srgbClr val="FF6600"/>
          </a:solidFill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91361" tIns="45680" rIns="91361" bIns="45680" rtlCol="0" anchor="ctr"/>
          <a:lstStyle/>
          <a:p>
            <a:endParaRPr lang="th-TH" sz="2400" b="1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สาขา ตา</a:t>
            </a:r>
            <a:endParaRPr lang="th-TH" b="1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endParaRPr lang="th-TH" b="1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" name="สี่เหลี่ยมผืนผ้า 4">
            <a:extLst>
              <a:ext uri="{FF2B5EF4-FFF2-40B4-BE49-F238E27FC236}">
                <a16:creationId xmlns="" xmlns:a16="http://schemas.microsoft.com/office/drawing/2014/main" id="{D149FA47-3D5A-4093-ACA9-F685109F8A97}"/>
              </a:ext>
            </a:extLst>
          </p:cNvPr>
          <p:cNvSpPr/>
          <p:nvPr/>
        </p:nvSpPr>
        <p:spPr>
          <a:xfrm>
            <a:off x="1500855" y="0"/>
            <a:ext cx="7380767" cy="646331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>
              <a:defRPr/>
            </a:pPr>
            <a:r>
              <a:rPr lang="th-TH" sz="1200" b="1" kern="0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● มี </a:t>
            </a:r>
            <a:r>
              <a:rPr lang="en-US" sz="1200" b="1" kern="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Node</a:t>
            </a:r>
            <a:r>
              <a:rPr lang="th-TH" sz="1200" b="1" kern="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 ผ่าตัด </a:t>
            </a:r>
            <a:r>
              <a:rPr lang="th-TH" sz="1200" b="1" kern="0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ทุกจังหวัด    ยกเว้นจังหวัดเลย</a:t>
            </a:r>
          </a:p>
          <a:p>
            <a:pPr lvl="0">
              <a:defRPr/>
            </a:pPr>
            <a:r>
              <a:rPr lang="en-US" sz="1200" b="1" kern="0" dirty="0" smtClean="0">
                <a:solidFill>
                  <a:schemeClr val="tx1"/>
                </a:solidFill>
                <a:latin typeface="Times New Roman"/>
                <a:cs typeface="Times New Roman"/>
              </a:rPr>
              <a:t>● </a:t>
            </a:r>
            <a:r>
              <a:rPr lang="en-US" sz="1200" b="1" kern="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Blinding </a:t>
            </a:r>
            <a:r>
              <a:rPr lang="en-US" sz="1200" b="1" kern="0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Cataract </a:t>
            </a:r>
            <a:r>
              <a:rPr lang="th-TH" sz="1200" b="1" kern="0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ปี 2560 มีประชากรผู้สูงอายุเข้าถึงการตรวจคัดกรองสายตาร้อยละ 71.29 และเข้าถึงการผ่าตัดต้อกระจก ได้เพิ่มขึ้น อัตราการผ่าตัด</a:t>
            </a:r>
            <a:r>
              <a:rPr lang="en-US" sz="1200" b="1" kern="0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Blinding Cataract </a:t>
            </a:r>
            <a:r>
              <a:rPr lang="th-TH" sz="1200" b="1" kern="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ใน 30 วัน   </a:t>
            </a:r>
            <a:r>
              <a:rPr lang="th-TH" sz="1200" b="1" kern="0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97.70 </a:t>
            </a:r>
            <a:r>
              <a:rPr lang="th-TH" sz="1200" b="1" kern="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%  ระยะเวลา</a:t>
            </a:r>
            <a:r>
              <a:rPr lang="th-TH" sz="1200" b="1" kern="0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รอคิวผ่าตัด </a:t>
            </a:r>
            <a:r>
              <a:rPr lang="en-US" sz="1200" b="1" kern="0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Blinding Cataract 8</a:t>
            </a:r>
            <a:r>
              <a:rPr lang="th-TH" sz="1200" b="1" kern="0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วัน (ที่มา: </a:t>
            </a:r>
            <a:r>
              <a:rPr lang="en-US" sz="1200" b="1" kern="0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vision Thailand 2020</a:t>
            </a:r>
            <a:r>
              <a:rPr lang="en-US" sz="1200" b="1" kern="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)</a:t>
            </a:r>
            <a:endParaRPr lang="en-US" sz="1200" b="1" kern="0" dirty="0">
              <a:solidFill>
                <a:schemeClr val="tx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7" name="ตาราง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565652"/>
              </p:ext>
            </p:extLst>
          </p:nvPr>
        </p:nvGraphicFramePr>
        <p:xfrm>
          <a:off x="107504" y="987574"/>
          <a:ext cx="8856985" cy="34442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350601"/>
                <a:gridCol w="2241088"/>
                <a:gridCol w="2493899"/>
                <a:gridCol w="1771397"/>
              </a:tblGrid>
              <a:tr h="25168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H SarabunPSK" pitchFamily="34" charset="-34"/>
                          <a:cs typeface="TH SarabunPSK" pitchFamily="34" charset="-34"/>
                        </a:rPr>
                        <a:t>GAP</a:t>
                      </a:r>
                      <a:r>
                        <a:rPr lang="en-US" sz="1800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endParaRPr lang="th-TH" sz="18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dirty="0" smtClean="0">
                          <a:latin typeface="TH SarabunPSK" pitchFamily="34" charset="-34"/>
                          <a:cs typeface="TH SarabunPSK" pitchFamily="34" charset="-34"/>
                        </a:rPr>
                        <a:t>แผนเขตสุขภาพ</a:t>
                      </a:r>
                      <a:endParaRPr lang="th-TH" sz="18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dirty="0" smtClean="0">
                          <a:latin typeface="TH SarabunPSK" pitchFamily="34" charset="-34"/>
                          <a:cs typeface="TH SarabunPSK" pitchFamily="34" charset="-34"/>
                        </a:rPr>
                        <a:t>แผนกรมการแพทย์</a:t>
                      </a:r>
                      <a:endParaRPr lang="th-TH" sz="18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dirty="0" smtClean="0">
                          <a:latin typeface="TH SarabunPSK" pitchFamily="34" charset="-34"/>
                          <a:cs typeface="TH SarabunPSK" pitchFamily="34" charset="-34"/>
                        </a:rPr>
                        <a:t>แผนกระทรวงสาธารณสุข</a:t>
                      </a:r>
                      <a:endParaRPr lang="th-TH" sz="18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391">
                <a:tc>
                  <a:txBody>
                    <a:bodyPr/>
                    <a:lstStyle/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1.ขาดจักษุแพทย์และพยาบาลเวชปฏิบัติทางตา ระดับ </a:t>
                      </a:r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node</a:t>
                      </a:r>
                    </a:p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2.ระบบการลงทะเบียนข้อมูลซับซ้อน/ซ้ำซ้อน เช่น </a:t>
                      </a:r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HDC, </a:t>
                      </a:r>
                      <a:r>
                        <a:rPr lang="en-US" sz="1400" b="1" dirty="0" err="1" smtClean="0">
                          <a:latin typeface="TH SarabunPSK" pitchFamily="34" charset="-34"/>
                          <a:cs typeface="TH SarabunPSK" pitchFamily="34" charset="-34"/>
                        </a:rPr>
                        <a:t>HosXP</a:t>
                      </a:r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, Vision 2020</a:t>
                      </a:r>
                      <a:endParaRPr lang="th-TH" sz="1400" b="1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3.เครื่องมือไม่มี/ไม่เพียงพอในบางพื้นที่ เช่น </a:t>
                      </a:r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Fundus camera,  </a:t>
                      </a:r>
                      <a:r>
                        <a:rPr lang="en-US" sz="1400" b="1" dirty="0" err="1" smtClean="0">
                          <a:latin typeface="TH SarabunPSK" pitchFamily="34" charset="-34"/>
                          <a:cs typeface="TH SarabunPSK" pitchFamily="34" charset="-34"/>
                        </a:rPr>
                        <a:t>Snellen</a:t>
                      </a:r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  Box</a:t>
                      </a:r>
                    </a:p>
                    <a:p>
                      <a:endParaRPr lang="en-US" sz="1400" b="1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endParaRPr lang="en-US" sz="1400" b="1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1.สนับสนุนเครื่องมือที่มีความจำเป็นในการบริการ เช่น </a:t>
                      </a:r>
                      <a:r>
                        <a:rPr lang="en-US" sz="1400" b="1" dirty="0" err="1" smtClean="0">
                          <a:latin typeface="TH SarabunPSK" pitchFamily="34" charset="-34"/>
                          <a:cs typeface="TH SarabunPSK" pitchFamily="34" charset="-34"/>
                        </a:rPr>
                        <a:t>Phacomachine</a:t>
                      </a:r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, Fundus camera</a:t>
                      </a:r>
                      <a:endParaRPr lang="th-TH" sz="1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1.จัดหลักสูตร </a:t>
                      </a:r>
                      <a:r>
                        <a:rPr lang="en-US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Ophthalmic technician</a:t>
                      </a:r>
                      <a:endParaRPr lang="th-TH" sz="1400" b="1" dirty="0" smtClean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2.จัดหลักสูตร </a:t>
                      </a:r>
                      <a:r>
                        <a:rPr lang="en-US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Basic Eye Nurse </a:t>
                      </a:r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เพื่อพัฒนาขีดความสามารถและศักยภาพของ โรงพยาบาลชุมชน</a:t>
                      </a:r>
                    </a:p>
                    <a:p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3.จัดอบรมการลงข้อมูล </a:t>
                      </a:r>
                      <a:r>
                        <a:rPr lang="en-US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Vision 2020 </a:t>
                      </a:r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ให้ครอบคลุมในทุกพื้นที่</a:t>
                      </a:r>
                    </a:p>
                    <a:p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3.จัดการข้อมูลในระบบ</a:t>
                      </a:r>
                      <a:r>
                        <a:rPr lang="en-US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Vision 2020 </a:t>
                      </a:r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ให้เชื่อมโยงฐานข้อมูล 43 แฟ้ม</a:t>
                      </a:r>
                    </a:p>
                    <a:p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4.ทีมตรวจราชการ/ทีมนิเทศ</a:t>
                      </a:r>
                      <a:r>
                        <a:rPr lang="en-US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Service Plan </a:t>
                      </a:r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ควรมาจากส่วนกลาง</a:t>
                      </a:r>
                    </a:p>
                    <a:p>
                      <a:endParaRPr lang="th-TH" sz="1400" b="1" dirty="0" smtClean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endParaRPr lang="th-TH" sz="1400" b="1" dirty="0" smtClean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endParaRPr lang="en-US" sz="1400" b="1" dirty="0" smtClean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endParaRPr lang="th-TH" sz="14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1.Carrier path(C8-C9) / </a:t>
                      </a: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เพิ่มค่าตอบแทน </a:t>
                      </a:r>
                      <a:r>
                        <a:rPr lang="th-TH" sz="1400" b="1" dirty="0" err="1" smtClean="0">
                          <a:latin typeface="TH SarabunPSK" pitchFamily="34" charset="-34"/>
                          <a:cs typeface="TH SarabunPSK" pitchFamily="34" charset="-34"/>
                        </a:rPr>
                        <a:t>พตส</a:t>
                      </a: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.จาก 1,500 บาทเป็น 2,000 บาทสำหรับพยาบาลเวชปฏิบัติทางตา</a:t>
                      </a:r>
                    </a:p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2. รวบรวมวิเคราะห์ปัญหาอุปสรรคและสะท้อนปัญหาในระดับกระทรวงอย่างเป็นระบบ</a:t>
                      </a:r>
                    </a:p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3. กำหนดโครงเด็กไทยสายตาดี เป็นนโยบายของกระทรวงศึกษาธิการ</a:t>
                      </a:r>
                    </a:p>
                    <a:p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387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รูปห้าเหลี่ยม 3"/>
          <p:cNvSpPr/>
          <p:nvPr/>
        </p:nvSpPr>
        <p:spPr>
          <a:xfrm>
            <a:off x="0" y="0"/>
            <a:ext cx="1763688" cy="557774"/>
          </a:xfrm>
          <a:prstGeom prst="homePlate">
            <a:avLst/>
          </a:prstGeom>
          <a:solidFill>
            <a:srgbClr val="FF6600"/>
          </a:solidFill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91361" tIns="45680" rIns="91361" bIns="45680" rtlCol="0" anchor="ctr"/>
          <a:lstStyle/>
          <a:p>
            <a:endParaRPr lang="th-TH" sz="2400" b="1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สาขา </a:t>
            </a:r>
            <a:r>
              <a:rPr lang="th-TH" sz="2400" b="1" dirty="0" err="1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ยาเสพติด</a:t>
            </a:r>
            <a:endParaRPr lang="th-TH" sz="2400" b="1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endParaRPr lang="th-TH" b="1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" name="สี่เหลี่ยมผืนผ้า 4">
            <a:extLst>
              <a:ext uri="{FF2B5EF4-FFF2-40B4-BE49-F238E27FC236}">
                <a16:creationId xmlns="" xmlns:a16="http://schemas.microsoft.com/office/drawing/2014/main" id="{D149FA47-3D5A-4093-ACA9-F685109F8A97}"/>
              </a:ext>
            </a:extLst>
          </p:cNvPr>
          <p:cNvSpPr/>
          <p:nvPr/>
        </p:nvSpPr>
        <p:spPr>
          <a:xfrm>
            <a:off x="1763233" y="0"/>
            <a:ext cx="7380767" cy="646331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>
              <a:defRPr/>
            </a:pPr>
            <a:r>
              <a:rPr lang="th-TH" sz="1200" b="1" kern="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● ความ</a:t>
            </a:r>
            <a:r>
              <a:rPr lang="th-TH" sz="1200" b="1" kern="0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รุนแรองของปัญหา</a:t>
            </a:r>
            <a:r>
              <a:rPr lang="th-TH" sz="1200" b="1" kern="0" dirty="0" err="1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ยาเสพติด</a:t>
            </a:r>
            <a:r>
              <a:rPr lang="th-TH" sz="1200" b="1" kern="0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อยู่</a:t>
            </a:r>
            <a:r>
              <a:rPr lang="th-TH" sz="1200" b="1" kern="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ใน ระดับ</a:t>
            </a:r>
            <a:r>
              <a:rPr lang="th-TH" sz="1200" b="1" kern="0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ปานกลาง </a:t>
            </a:r>
            <a:r>
              <a:rPr lang="th-TH" sz="1200" b="1" kern="0" dirty="0" err="1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ยาเสพติด</a:t>
            </a:r>
            <a:r>
              <a:rPr lang="th-TH" sz="1200" b="1" kern="0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ที่ใช้มากคือ ยาบ้า กัญชา </a:t>
            </a:r>
            <a:r>
              <a:rPr lang="th-TH" sz="1200" b="1" kern="0" dirty="0" err="1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ไอซ์</a:t>
            </a:r>
            <a:r>
              <a:rPr lang="th-TH" sz="1200" b="1" kern="0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  กลุ่มที่พบมากที่สุดคือ กลุ่มเยาวชนอายุ 18-24  ปี (39</a:t>
            </a:r>
            <a:r>
              <a:rPr lang="th-TH" sz="1200" b="1" kern="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%)</a:t>
            </a:r>
          </a:p>
          <a:p>
            <a:pPr lvl="0">
              <a:defRPr/>
            </a:pPr>
            <a:r>
              <a:rPr lang="th-TH" sz="1200" b="1" kern="0" dirty="0" smtClean="0">
                <a:solidFill>
                  <a:schemeClr val="tx1"/>
                </a:solidFill>
                <a:latin typeface="Times New Roman"/>
                <a:cs typeface="TH SarabunPSK" pitchFamily="34" charset="-34"/>
              </a:rPr>
              <a:t>● </a:t>
            </a:r>
            <a:r>
              <a:rPr lang="th-TH" sz="1200" b="1" kern="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สถานพยาบาล</a:t>
            </a:r>
            <a:r>
              <a:rPr lang="th-TH" sz="1200" b="1" kern="0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ที่ผ่าน </a:t>
            </a:r>
            <a:r>
              <a:rPr lang="en-US" sz="1200" b="1" kern="0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HA </a:t>
            </a:r>
            <a:r>
              <a:rPr lang="th-TH" sz="1200" b="1" kern="0" dirty="0" err="1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ยาเสพติด</a:t>
            </a:r>
            <a:r>
              <a:rPr lang="th-TH" sz="1200" b="1" kern="0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 ร้อยละ 76 </a:t>
            </a:r>
            <a:r>
              <a:rPr lang="th-TH" sz="1200" b="1" kern="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1200" b="1" kern="0" dirty="0" smtClean="0">
                <a:solidFill>
                  <a:schemeClr val="tx1"/>
                </a:solidFill>
                <a:latin typeface="Times New Roman"/>
                <a:cs typeface="TH SarabunPSK" pitchFamily="34" charset="-34"/>
              </a:rPr>
              <a:t>● </a:t>
            </a:r>
            <a:r>
              <a:rPr lang="th-TH" sz="1200" b="1" kern="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มี</a:t>
            </a:r>
            <a:r>
              <a:rPr lang="th-TH" sz="1200" b="1" kern="0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การบำบัด ศูนย์ปรับเปลี่ยนพฤติกรรมทุกจังหวัด</a:t>
            </a:r>
          </a:p>
          <a:p>
            <a:pPr lvl="0">
              <a:defRPr/>
            </a:pPr>
            <a:r>
              <a:rPr lang="th-TH" sz="1200" b="1" kern="0" dirty="0" smtClean="0">
                <a:solidFill>
                  <a:schemeClr val="tx1"/>
                </a:solidFill>
                <a:latin typeface="Times New Roman"/>
                <a:cs typeface="TH SarabunPSK" pitchFamily="34" charset="-34"/>
              </a:rPr>
              <a:t>● </a:t>
            </a:r>
            <a:r>
              <a:rPr lang="th-TH" sz="1200" b="1" kern="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รพ.</a:t>
            </a:r>
            <a:r>
              <a:rPr lang="th-TH" sz="1200" b="1" kern="0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ทุกแห่งสามารถบำบัดรักษา</a:t>
            </a:r>
            <a:r>
              <a:rPr lang="th-TH" sz="1200" b="1" kern="0" dirty="0" err="1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ยาเสพติด</a:t>
            </a:r>
            <a:r>
              <a:rPr lang="th-TH" sz="1200" b="1" kern="0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1200" b="1" kern="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1200" b="1" kern="0" dirty="0" smtClean="0">
                <a:solidFill>
                  <a:schemeClr val="tx1"/>
                </a:solidFill>
                <a:latin typeface="Times New Roman"/>
                <a:cs typeface="TH SarabunPSK" pitchFamily="34" charset="-34"/>
              </a:rPr>
              <a:t>● </a:t>
            </a:r>
            <a:r>
              <a:rPr lang="th-TH" sz="1200" b="1" kern="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มี</a:t>
            </a:r>
            <a:r>
              <a:rPr lang="th-TH" sz="1200" b="1" kern="0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โรงพยาบาลเฉพาะทางจิตเวช 2 แห่ง ( เลย ,นครพนม) </a:t>
            </a:r>
          </a:p>
        </p:txBody>
      </p:sp>
      <p:graphicFrame>
        <p:nvGraphicFramePr>
          <p:cNvPr id="7" name="ตาราง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9122444"/>
              </p:ext>
            </p:extLst>
          </p:nvPr>
        </p:nvGraphicFramePr>
        <p:xfrm>
          <a:off x="107504" y="987575"/>
          <a:ext cx="8856985" cy="38709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350601"/>
                <a:gridCol w="2241088"/>
                <a:gridCol w="2493899"/>
                <a:gridCol w="1771397"/>
              </a:tblGrid>
              <a:tr h="321403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H SarabunPSK" pitchFamily="34" charset="-34"/>
                          <a:cs typeface="TH SarabunPSK" pitchFamily="34" charset="-34"/>
                        </a:rPr>
                        <a:t>GAP</a:t>
                      </a:r>
                      <a:r>
                        <a:rPr lang="en-US" sz="1800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endParaRPr lang="th-TH" sz="18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dirty="0" smtClean="0">
                          <a:latin typeface="TH SarabunPSK" pitchFamily="34" charset="-34"/>
                          <a:cs typeface="TH SarabunPSK" pitchFamily="34" charset="-34"/>
                        </a:rPr>
                        <a:t>แผนเขตสุขภาพ</a:t>
                      </a:r>
                      <a:endParaRPr lang="th-TH" sz="18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dirty="0" smtClean="0">
                          <a:latin typeface="TH SarabunPSK" pitchFamily="34" charset="-34"/>
                          <a:cs typeface="TH SarabunPSK" pitchFamily="34" charset="-34"/>
                        </a:rPr>
                        <a:t>แผนกรมการแพทย์</a:t>
                      </a:r>
                      <a:endParaRPr lang="th-TH" sz="18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dirty="0" smtClean="0">
                          <a:latin typeface="TH SarabunPSK" pitchFamily="34" charset="-34"/>
                          <a:cs typeface="TH SarabunPSK" pitchFamily="34" charset="-34"/>
                        </a:rPr>
                        <a:t>แผนกระทรวงสาธารณสุข</a:t>
                      </a:r>
                      <a:endParaRPr lang="th-TH" sz="18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8676">
                <a:tc>
                  <a:txBody>
                    <a:bodyPr/>
                    <a:lstStyle/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1.ระบบการดูแลผู้ป่วยในภาวะวิกฤติฉุกเฉินด้าน</a:t>
                      </a:r>
                      <a:r>
                        <a:rPr lang="th-TH" sz="1400" b="1" dirty="0" err="1" smtClean="0">
                          <a:latin typeface="TH SarabunPSK" pitchFamily="34" charset="-34"/>
                          <a:cs typeface="TH SarabunPSK" pitchFamily="34" charset="-34"/>
                        </a:rPr>
                        <a:t>ยาเสพติด</a:t>
                      </a: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ที่ </a:t>
                      </a:r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ER  </a:t>
                      </a: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ยังดูแลไม่ได้ผู้ป่วยต้องถูกขังอยู่ที่สถานีตำรวจกรณีเกิดอาการทางจิต </a:t>
                      </a:r>
                    </a:p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2.ระบบการส่งต่อผู้ป่วยภายในเขต ยังไม่มีความชัดเจน </a:t>
                      </a:r>
                    </a:p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3.พยาบาลที่ผ่านการอบรมเฉพาะทาง</a:t>
                      </a:r>
                      <a:r>
                        <a:rPr lang="th-TH" sz="1400" b="1" dirty="0" err="1" smtClean="0">
                          <a:latin typeface="TH SarabunPSK" pitchFamily="34" charset="-34"/>
                          <a:cs typeface="TH SarabunPSK" pitchFamily="34" charset="-34"/>
                        </a:rPr>
                        <a:t>ยาเสพติด</a:t>
                      </a: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มีจำนวนน้อย ส่วนใหญ่ใช้พยาบาลสุขภาพจิต จิตเวช ซึ่งขาดความเชี่ยวชาญเฉพาะวิชาชีพในสาขา</a:t>
                      </a:r>
                      <a:r>
                        <a:rPr lang="th-TH" sz="1400" b="1" dirty="0" err="1" smtClean="0">
                          <a:latin typeface="TH SarabunPSK" pitchFamily="34" charset="-34"/>
                          <a:cs typeface="TH SarabunPSK" pitchFamily="34" charset="-34"/>
                        </a:rPr>
                        <a:t>ยาเสพติด</a:t>
                      </a:r>
                      <a:endParaRPr lang="th-TH" sz="1400" b="1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4.แพทย์ที่ผ่านการอบรมเวชศาสตร์</a:t>
                      </a:r>
                      <a:r>
                        <a:rPr lang="th-TH" sz="1400" b="1" dirty="0" err="1" smtClean="0">
                          <a:latin typeface="TH SarabunPSK" pitchFamily="34" charset="-34"/>
                          <a:cs typeface="TH SarabunPSK" pitchFamily="34" charset="-34"/>
                        </a:rPr>
                        <a:t>ยาเสพติด</a:t>
                      </a: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น้อย ไม่มีแพทย์ที่ทำงาน</a:t>
                      </a:r>
                      <a:r>
                        <a:rPr lang="th-TH" sz="1400" b="1" dirty="0" err="1" smtClean="0">
                          <a:latin typeface="TH SarabunPSK" pitchFamily="34" charset="-34"/>
                          <a:cs typeface="TH SarabunPSK" pitchFamily="34" charset="-34"/>
                        </a:rPr>
                        <a:t>ยาเสพติด</a:t>
                      </a: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เฉพาะ (ยกเว้นจังหวัดอุดร อบรมครบ 100% ในปี 2560 </a:t>
                      </a:r>
                    </a:p>
                    <a:p>
                      <a:endParaRPr lang="th-TH" sz="1400" b="1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endParaRPr lang="th-TH" sz="1400" b="1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endParaRPr lang="en-US" sz="1400" b="1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1.สนับสนุนงบประมาณการจัดการอบรม</a:t>
                      </a:r>
                    </a:p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กำหนดหน้าที่และมอบหมายให้ </a:t>
                      </a:r>
                      <a:r>
                        <a:rPr lang="th-TH" sz="1400" b="1" dirty="0" err="1" smtClean="0">
                          <a:latin typeface="TH SarabunPSK" pitchFamily="34" charset="-34"/>
                          <a:cs typeface="TH SarabunPSK" pitchFamily="34" charset="-34"/>
                        </a:rPr>
                        <a:t>จนท</a:t>
                      </a: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.ห้องฉุกเฉินมารับการอบรมครอบคลุมทุก รพ.</a:t>
                      </a:r>
                    </a:p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2.ร่วมมือและวางระบบส่งต่อผู้ป่วย</a:t>
                      </a:r>
                      <a:r>
                        <a:rPr lang="th-TH" sz="1400" b="1" dirty="0" err="1" smtClean="0">
                          <a:latin typeface="TH SarabunPSK" pitchFamily="34" charset="-34"/>
                          <a:cs typeface="TH SarabunPSK" pitchFamily="34" charset="-34"/>
                        </a:rPr>
                        <a:t>ยาเสพติด</a:t>
                      </a: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ภายในเขตสุขภาพ</a:t>
                      </a:r>
                      <a:r>
                        <a:rPr lang="th-TH" sz="1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พัฒนาศักยภาพให้ รพ. สามารถมีเตียงรับผู้ป่วย</a:t>
                      </a:r>
                      <a:r>
                        <a:rPr lang="th-TH" sz="1400" b="1" dirty="0" err="1" smtClean="0">
                          <a:latin typeface="TH SarabunPSK" pitchFamily="34" charset="-34"/>
                          <a:cs typeface="TH SarabunPSK" pitchFamily="34" charset="-34"/>
                        </a:rPr>
                        <a:t>ยาเสพติด</a:t>
                      </a: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ระยะเวลา 1-3 วัน</a:t>
                      </a:r>
                      <a:r>
                        <a:rPr lang="th-TH" sz="1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ครอบคลุมทุกจังหวัด (ปัจจุบันขาดที่ จ.อุดรธานีและบึงกาฬ)</a:t>
                      </a:r>
                    </a:p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3. เขตสนับสนุนงบประมาณและกำหนดโครงสร้างและผู้รับผิดชอบงาน</a:t>
                      </a:r>
                      <a:r>
                        <a:rPr lang="th-TH" sz="1400" b="1" dirty="0" err="1" smtClean="0">
                          <a:latin typeface="TH SarabunPSK" pitchFamily="34" charset="-34"/>
                          <a:cs typeface="TH SarabunPSK" pitchFamily="34" charset="-34"/>
                        </a:rPr>
                        <a:t>ยาเสพติด</a:t>
                      </a: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ให้เพียงพอ</a:t>
                      </a:r>
                    </a:p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4.มีคำสั่งมอบหมายแพทย์ผู้ปฏิบัติงาน</a:t>
                      </a:r>
                      <a:r>
                        <a:rPr lang="th-TH" sz="1400" b="1" dirty="0" err="1" smtClean="0">
                          <a:latin typeface="TH SarabunPSK" pitchFamily="34" charset="-34"/>
                          <a:cs typeface="TH SarabunPSK" pitchFamily="34" charset="-34"/>
                        </a:rPr>
                        <a:t>ยาเสพติด</a:t>
                      </a: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ประจำ รพ.ทุก รพ. และสนับสนุนให้อบรม</a:t>
                      </a:r>
                      <a:endParaRPr lang="th-TH" sz="1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1.ร่วมกับ รพ.จิตเวชในพื้นที่</a:t>
                      </a:r>
                    </a:p>
                    <a:p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จัดการอบรมหลักสูตรการแลผู้ป่วยในภาวะวิกฤติฉุกเฉินด้าน</a:t>
                      </a:r>
                      <a:r>
                        <a:rPr lang="th-TH" sz="1400" b="1" dirty="0" err="1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ยาเสพติด</a:t>
                      </a:r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ทั้ง เขต 8</a:t>
                      </a:r>
                    </a:p>
                    <a:p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2. รพ.</a:t>
                      </a:r>
                      <a:r>
                        <a:rPr lang="th-TH" sz="1400" b="1" dirty="0" err="1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ธัญญา</a:t>
                      </a:r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รักษ์อุดรเป็นแกนกลางร่วมกับเขตสุขภาพในการวางระบบส่งต่อผู้ป่วย</a:t>
                      </a:r>
                      <a:r>
                        <a:rPr lang="th-TH" sz="1400" b="1" dirty="0" err="1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ยาเสพติด</a:t>
                      </a:r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ภายในเขตสุขภาพ</a:t>
                      </a:r>
                    </a:p>
                    <a:p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3.จัดการอบรม</a:t>
                      </a:r>
                      <a:r>
                        <a:rPr lang="th-TH" sz="1400" b="1" dirty="0" err="1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ยาเสพติด</a:t>
                      </a:r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สำหรับพยาบาลจิตเวช (10วัน) ให้ครอบคลุมพื้นที่</a:t>
                      </a:r>
                    </a:p>
                    <a:p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4.จัดการอบรม</a:t>
                      </a:r>
                      <a:r>
                        <a:rPr lang="th-TH" sz="1400" b="1" dirty="0" err="1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ยาเสพติด</a:t>
                      </a:r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ให้กับแพทย์ โดยมาอบรมพื้นที่ ระยะเวลาอาจสั้นลง 2-3 วัน ให้ครบทุกจังหวัด</a:t>
                      </a:r>
                    </a:p>
                    <a:p>
                      <a:endParaRPr lang="th-TH" sz="1400" b="1" dirty="0" smtClean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endParaRPr lang="en-US" sz="1400" b="1" dirty="0" smtClean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1.กำหนดนโยบายชัดเจน เรื่องผู้เสพคือผู้ป่วย และต้อง</a:t>
                      </a:r>
                      <a:r>
                        <a:rPr lang="th-TH" sz="1400" b="1" dirty="0" err="1" smtClean="0">
                          <a:latin typeface="TH SarabunPSK" pitchFamily="34" charset="-34"/>
                          <a:cs typeface="TH SarabunPSK" pitchFamily="34" charset="-34"/>
                        </a:rPr>
                        <a:t>บูรณา</a:t>
                      </a: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การกับงานบริการในระบบสุขภาพของ รพ. รวมทั้งงานกู้ชีพฉุกเฉิน สายด่วน 1669</a:t>
                      </a:r>
                    </a:p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2.กำหนดเป็นนโยบายให้มีแพทย์รับผิดชอบงาน</a:t>
                      </a:r>
                      <a:r>
                        <a:rPr lang="th-TH" sz="1400" b="1" dirty="0" err="1" smtClean="0">
                          <a:latin typeface="TH SarabunPSK" pitchFamily="34" charset="-34"/>
                          <a:cs typeface="TH SarabunPSK" pitchFamily="34" charset="-34"/>
                        </a:rPr>
                        <a:t>ยาเสพติด</a:t>
                      </a: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ในทุก รพ.</a:t>
                      </a:r>
                    </a:p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3.ระบบการเบิกจ่ายค่าตอบแทนแพทย์ที่ทำงาน</a:t>
                      </a:r>
                      <a:r>
                        <a:rPr lang="th-TH" sz="1400" b="1" dirty="0" err="1" smtClean="0">
                          <a:latin typeface="TH SarabunPSK" pitchFamily="34" charset="-34"/>
                          <a:cs typeface="TH SarabunPSK" pitchFamily="34" charset="-34"/>
                        </a:rPr>
                        <a:t>ยาเสพติด</a:t>
                      </a: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เป็นสาขาขาดแคลน และให้ผ่านการอบรมความรู้ด้าน</a:t>
                      </a:r>
                      <a:r>
                        <a:rPr lang="th-TH" sz="1400" b="1" dirty="0" err="1" smtClean="0">
                          <a:latin typeface="TH SarabunPSK" pitchFamily="34" charset="-34"/>
                          <a:cs typeface="TH SarabunPSK" pitchFamily="34" charset="-34"/>
                        </a:rPr>
                        <a:t>ยาเสพติด</a:t>
                      </a:r>
                      <a:endParaRPr lang="th-TH" sz="1400" b="1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4231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รูปห้าเหลี่ยม 3"/>
          <p:cNvSpPr/>
          <p:nvPr/>
        </p:nvSpPr>
        <p:spPr>
          <a:xfrm>
            <a:off x="0" y="0"/>
            <a:ext cx="1475656" cy="557774"/>
          </a:xfrm>
          <a:prstGeom prst="homePlate">
            <a:avLst/>
          </a:prstGeom>
          <a:solidFill>
            <a:srgbClr val="FF6600"/>
          </a:solidFill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91361" tIns="45680" rIns="91361" bIns="45680" rtlCol="0" anchor="ctr"/>
          <a:lstStyle/>
          <a:p>
            <a:endParaRPr lang="th-TH" sz="2400" b="1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20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สาขา  ผู้สูงอายุ</a:t>
            </a:r>
            <a:endParaRPr lang="th-TH" sz="2000" b="1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endParaRPr lang="th-TH" b="1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" name="สี่เหลี่ยมผืนผ้า 4">
            <a:extLst>
              <a:ext uri="{FF2B5EF4-FFF2-40B4-BE49-F238E27FC236}">
                <a16:creationId xmlns="" xmlns:a16="http://schemas.microsoft.com/office/drawing/2014/main" id="{D149FA47-3D5A-4093-ACA9-F685109F8A97}"/>
              </a:ext>
            </a:extLst>
          </p:cNvPr>
          <p:cNvSpPr/>
          <p:nvPr/>
        </p:nvSpPr>
        <p:spPr>
          <a:xfrm>
            <a:off x="1475656" y="-10633"/>
            <a:ext cx="7668344" cy="738664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>
              <a:defRPr/>
            </a:pPr>
            <a:r>
              <a:rPr lang="th-TH" sz="1200" b="1" kern="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● </a:t>
            </a:r>
            <a:r>
              <a:rPr lang="th-TH" sz="1400" kern="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ปี </a:t>
            </a:r>
            <a:r>
              <a:rPr lang="th-TH" sz="1400" kern="0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2561 มีประชากรผู้สูงอายุทั้งหมด 699,341 คน ร้อยละ </a:t>
            </a:r>
            <a:r>
              <a:rPr lang="th-TH" sz="1400" kern="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13.18   </a:t>
            </a:r>
            <a:r>
              <a:rPr lang="th-TH" sz="1400" kern="0" dirty="0" smtClean="0">
                <a:solidFill>
                  <a:schemeClr val="tx1"/>
                </a:solidFill>
                <a:latin typeface="Times New Roman"/>
                <a:cs typeface="TH SarabunPSK" pitchFamily="34" charset="-34"/>
              </a:rPr>
              <a:t>● ผู้สูงอายุได้รับการคัดกรอง ในปี 2560 ร้อยละ 70.25 ในปี 2561 ร้อยละ 73.55</a:t>
            </a:r>
          </a:p>
          <a:p>
            <a:pPr lvl="0">
              <a:defRPr/>
            </a:pPr>
            <a:r>
              <a:rPr lang="th-TH" sz="1400" kern="0" dirty="0" smtClean="0">
                <a:solidFill>
                  <a:schemeClr val="tx1"/>
                </a:solidFill>
                <a:latin typeface="Times New Roman"/>
                <a:cs typeface="TH SarabunPSK" pitchFamily="34" charset="-34"/>
              </a:rPr>
              <a:t>● ผู้สูงอายุ ติดสังคม ในปี 2560 คิดเป็นร้อยละ 96.74 ในปี 2561 คิดเป็นร้อยละ 96.99  ●ผู้สูงอายุ ติดบ้าน ใน ปี2560 ร้อยละ 2.86 ปี 2561 ร้อยละ 2.4</a:t>
            </a:r>
          </a:p>
          <a:p>
            <a:pPr lvl="0">
              <a:defRPr/>
            </a:pPr>
            <a:r>
              <a:rPr lang="th-TH" sz="1400" kern="0" dirty="0" smtClean="0">
                <a:solidFill>
                  <a:schemeClr val="tx1"/>
                </a:solidFill>
                <a:latin typeface="Times New Roman"/>
                <a:cs typeface="TH SarabunPSK" pitchFamily="34" charset="-34"/>
              </a:rPr>
              <a:t>● ผู้สูงอายุ เสี่ยงต่อโรค </a:t>
            </a:r>
            <a:r>
              <a:rPr lang="en-US" sz="1400" kern="0" dirty="0" smtClean="0">
                <a:solidFill>
                  <a:schemeClr val="tx1"/>
                </a:solidFill>
                <a:latin typeface="Times New Roman"/>
                <a:cs typeface="TH SarabunPSK" pitchFamily="34" charset="-34"/>
              </a:rPr>
              <a:t>HT </a:t>
            </a:r>
            <a:r>
              <a:rPr lang="th-TH" sz="1400" kern="0" dirty="0" smtClean="0">
                <a:solidFill>
                  <a:schemeClr val="tx1"/>
                </a:solidFill>
                <a:latin typeface="Times New Roman"/>
                <a:cs typeface="TH SarabunPSK" pitchFamily="34" charset="-34"/>
              </a:rPr>
              <a:t>ใน ปี 2560 ร้อยละ 26.23 ปี 2561 ร้อยละ 24.26  ● ผู้สูงอายุ เสี่ยงต่อเบาหวาน ในปี 2560 ร้อยละ 10.12 ปี 2561 ร้อยละ 8.55  </a:t>
            </a:r>
            <a:endParaRPr lang="th-TH" sz="1400" kern="0" dirty="0">
              <a:solidFill>
                <a:schemeClr val="tx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7" name="ตาราง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7616256"/>
              </p:ext>
            </p:extLst>
          </p:nvPr>
        </p:nvGraphicFramePr>
        <p:xfrm>
          <a:off x="107504" y="987575"/>
          <a:ext cx="8856985" cy="38709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350601"/>
                <a:gridCol w="2241088"/>
                <a:gridCol w="2493899"/>
                <a:gridCol w="1771397"/>
              </a:tblGrid>
              <a:tr h="321403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H SarabunPSK" pitchFamily="34" charset="-34"/>
                          <a:cs typeface="TH SarabunPSK" pitchFamily="34" charset="-34"/>
                        </a:rPr>
                        <a:t>GAP</a:t>
                      </a:r>
                      <a:r>
                        <a:rPr lang="en-US" sz="1800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endParaRPr lang="th-TH" sz="18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dirty="0" smtClean="0">
                          <a:latin typeface="TH SarabunPSK" pitchFamily="34" charset="-34"/>
                          <a:cs typeface="TH SarabunPSK" pitchFamily="34" charset="-34"/>
                        </a:rPr>
                        <a:t>แผนเขตสุขภาพ</a:t>
                      </a:r>
                      <a:endParaRPr lang="th-TH" sz="18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dirty="0" smtClean="0">
                          <a:latin typeface="TH SarabunPSK" pitchFamily="34" charset="-34"/>
                          <a:cs typeface="TH SarabunPSK" pitchFamily="34" charset="-34"/>
                        </a:rPr>
                        <a:t>แผนกรมการแพทย์</a:t>
                      </a:r>
                      <a:endParaRPr lang="th-TH" sz="18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dirty="0" smtClean="0">
                          <a:latin typeface="TH SarabunPSK" pitchFamily="34" charset="-34"/>
                          <a:cs typeface="TH SarabunPSK" pitchFamily="34" charset="-34"/>
                        </a:rPr>
                        <a:t>แผนกระทรวงสาธารณสุข</a:t>
                      </a:r>
                      <a:endParaRPr lang="th-TH" sz="18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8676">
                <a:tc>
                  <a:txBody>
                    <a:bodyPr/>
                    <a:lstStyle/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1. ยังมีคลินิกผู้สูงอายุไม่ครอบคลุมทุกจังหวัด (กาลังพัฒนา 2 แห่ง เลย บึงกาฬ)</a:t>
                      </a:r>
                    </a:p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2. รูปแบบการจัดบริการมีหลายระบบ </a:t>
                      </a:r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NCD</a:t>
                      </a:r>
                    </a:p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จานวนผู้สูงอายุมีจานวนมาก การดูแลเพื่อ</a:t>
                      </a:r>
                    </a:p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ค้นหาปัญหาเฉพาะจึงไม่ครอบคลุม</a:t>
                      </a:r>
                    </a:p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3. ขาดเครื่องมือการจัดการด้าน </a:t>
                      </a:r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Fall </a:t>
                      </a: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และ</a:t>
                      </a:r>
                    </a:p>
                    <a:p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Dementia </a:t>
                      </a: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ที่เฉพาะสาหรับผู้สูงอายุ</a:t>
                      </a:r>
                    </a:p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3.มีแพทย์ </a:t>
                      </a:r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Geriatric </a:t>
                      </a: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ในระบบไม่ครอบคลุมทุก</a:t>
                      </a:r>
                    </a:p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สถานบริการ (ขนาด 120 เตียงขึ้นไป)</a:t>
                      </a:r>
                    </a:p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4. ขาดการพัฒนาบุคลากรทางการแพทย์ โดยเฉพาะควรเพิ่มองค์ความรู้ให้กับแพทย์เวชศาสตร์ครอบครัว เพื่อให้สามารถทางานในพื้นที่ได้</a:t>
                      </a:r>
                    </a:p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4. ขาดการพัฒนาระบบสารสนเทศที่มีประสิทธิภาพ ที่ใช้เป็นมาตรฐานร่วมกัน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1.พัฒนารูปแบบ/มาตรฐานคลินิกผู้สูงอายุ</a:t>
                      </a:r>
                    </a:p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2. เตรียมดาเนินการจัดอบรมความรู้เรื่อง </a:t>
                      </a:r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Fall </a:t>
                      </a: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และ </a:t>
                      </a:r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Dementia</a:t>
                      </a: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ให้กับบุคลากรในเขตสุขภาพ และจัดทา </a:t>
                      </a:r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CPG </a:t>
                      </a: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โดยอุดรธานี</a:t>
                      </a:r>
                    </a:p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รับผิดชอบเรื่อง </a:t>
                      </a:r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Fall </a:t>
                      </a: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และหนองบัวลาภูรับผิดชอบเรื่อง</a:t>
                      </a:r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Dementia (</a:t>
                      </a: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ได้รับงบดาเนินการจาก </a:t>
                      </a:r>
                      <a:r>
                        <a:rPr lang="th-TH" sz="1400" b="1" dirty="0" err="1" smtClean="0">
                          <a:latin typeface="TH SarabunPSK" pitchFamily="34" charset="-34"/>
                          <a:cs typeface="TH SarabunPSK" pitchFamily="34" charset="-34"/>
                        </a:rPr>
                        <a:t>สปสช</a:t>
                      </a: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.)</a:t>
                      </a:r>
                    </a:p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3.เขตสุขภาพควรมีการอบรมพัฒนาทักษะองค์ความรู้บุคลากร แพทย์ พยาบาล </a:t>
                      </a:r>
                      <a:r>
                        <a:rPr lang="th-TH" sz="1400" b="1" dirty="0" err="1" smtClean="0">
                          <a:latin typeface="TH SarabunPSK" pitchFamily="34" charset="-34"/>
                          <a:cs typeface="TH SarabunPSK" pitchFamily="34" charset="-34"/>
                        </a:rPr>
                        <a:t>และสห</a:t>
                      </a: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สาขาวิชาชีพ โดยกา</a:t>
                      </a:r>
                      <a:r>
                        <a:rPr lang="th-TH" sz="1400" b="1" dirty="0" err="1" smtClean="0">
                          <a:latin typeface="TH SarabunPSK" pitchFamily="34" charset="-34"/>
                          <a:cs typeface="TH SarabunPSK" pitchFamily="34" charset="-34"/>
                        </a:rPr>
                        <a:t>หนด</a:t>
                      </a: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ให้มีจัดอบรมความรู้เกี่ยวกับเวชศาสตร์ผู้สูงอายุใน</a:t>
                      </a:r>
                    </a:p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“ศูนย์เรียนรู้เวชศาสตร์ครอบครัว”</a:t>
                      </a:r>
                      <a:endParaRPr lang="th-TH" sz="1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1.อบรมพัฒนาทักษะองค์ความรู้บุคลากร</a:t>
                      </a:r>
                    </a:p>
                    <a:p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 การดูแลรักษากลุ่มอาการผู้สูงอายุสาหรับแพทย์</a:t>
                      </a:r>
                    </a:p>
                    <a:p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 การดูแลรักษากลุ่มอาการผู้สูงอายุสาหรับพยาบาล(ในคลินิกผู้สูงอายุ)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 พื้นฐานการดูแลผู้ป่วยสูงอายุสาหรับพยาบาลทั่วไป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2. พัฒนาระบบฐานข้อมูลที่สามารถเชื่อมต่อกันได้ทุกระบบ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4231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user.36-57\Desktop\Untitled18 - Copy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10" t="6540" r="9312" b="33919"/>
          <a:stretch/>
        </p:blipFill>
        <p:spPr bwMode="auto">
          <a:xfrm rot="10800000">
            <a:off x="1368274" y="-1"/>
            <a:ext cx="7775723" cy="1275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สี่เหลี่ยมผืนผ้า 4"/>
          <p:cNvSpPr/>
          <p:nvPr/>
        </p:nvSpPr>
        <p:spPr>
          <a:xfrm>
            <a:off x="1368275" y="0"/>
            <a:ext cx="76328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h-TH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ข้อเสนอแนะเพิ่มเติมต่อกรมการแพทย์และ</a:t>
            </a:r>
            <a:r>
              <a:rPr lang="th-TH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กระทรวงสาธารณสุข</a:t>
            </a:r>
            <a:endParaRPr lang="th-TH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6" name="Picture 2" descr="Related image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17" t="14674" r="20454" b="20650"/>
          <a:stretch/>
        </p:blipFill>
        <p:spPr bwMode="auto">
          <a:xfrm>
            <a:off x="352099" y="1592649"/>
            <a:ext cx="2245389" cy="2247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กลุ่ม 6"/>
          <p:cNvGrpSpPr/>
          <p:nvPr/>
        </p:nvGrpSpPr>
        <p:grpSpPr>
          <a:xfrm>
            <a:off x="2123728" y="1275606"/>
            <a:ext cx="6120680" cy="2578429"/>
            <a:chOff x="-857779" y="27034"/>
            <a:chExt cx="3414650" cy="498688"/>
          </a:xfrm>
        </p:grpSpPr>
        <p:sp>
          <p:nvSpPr>
            <p:cNvPr id="8" name="แผนผังลำดับงาน: สิ้นสุด 7"/>
            <p:cNvSpPr/>
            <p:nvPr/>
          </p:nvSpPr>
          <p:spPr>
            <a:xfrm>
              <a:off x="-857779" y="27034"/>
              <a:ext cx="3414650" cy="498688"/>
            </a:xfrm>
            <a:prstGeom prst="flowChartTerminator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0000">
                  <a:srgbClr val="EF0015"/>
                </a:gs>
              </a:gsLst>
              <a:lin ang="10800000" scaled="1"/>
              <a:tileRect/>
            </a:gra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แผนผังลำดับงาน: สิ้นสุด 4"/>
            <p:cNvSpPr/>
            <p:nvPr/>
          </p:nvSpPr>
          <p:spPr>
            <a:xfrm>
              <a:off x="-766940" y="92911"/>
              <a:ext cx="3092788" cy="39291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59444" tIns="60960" rIns="60960" bIns="60960" numCol="1" spcCol="1270" anchor="ctr" anchorCtr="0">
              <a:noAutofit/>
            </a:bodyPr>
            <a:lstStyle/>
            <a:p>
              <a:pPr marL="0" lvl="0" indent="0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400" b="1" dirty="0" smtClean="0">
                  <a:latin typeface="Times New Roman"/>
                  <a:cs typeface="TH SarabunPSK" pitchFamily="34" charset="-34"/>
                </a:rPr>
                <a:t>   ♥ </a:t>
              </a:r>
              <a:r>
                <a:rPr lang="th-TH" sz="2400" b="1" dirty="0" smtClean="0">
                  <a:latin typeface="TH SarabunPSK" pitchFamily="34" charset="-34"/>
                  <a:cs typeface="TH SarabunPSK" pitchFamily="34" charset="-34"/>
                </a:rPr>
                <a:t>พัฒนาโปรแกรมสารสนเทศ ให้สามารถเชื่อมโยง</a:t>
              </a:r>
            </a:p>
            <a:p>
              <a:pPr marL="0" lvl="0" indent="0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400" b="1" dirty="0" smtClean="0">
                  <a:latin typeface="TH SarabunPSK" pitchFamily="34" charset="-34"/>
                  <a:cs typeface="TH SarabunPSK" pitchFamily="34" charset="-34"/>
                </a:rPr>
                <a:t>ข้อมูล</a:t>
              </a:r>
              <a:r>
                <a:rPr lang="th-TH" sz="2400" b="1" kern="1200" dirty="0" smtClean="0">
                  <a:latin typeface="TH SarabunPSK" pitchFamily="34" charset="-34"/>
                  <a:cs typeface="TH SarabunPSK" pitchFamily="34" charset="-34"/>
                </a:rPr>
                <a:t>ทุกระดับ ทุกตัวชี้วัด เพื่อลดการทำงานที่ซ้ำซ้อน </a:t>
              </a:r>
            </a:p>
            <a:p>
              <a:pPr marL="0" lvl="0" indent="0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400" b="1" kern="1200" dirty="0" smtClean="0">
                  <a:latin typeface="TH SarabunPSK" pitchFamily="34" charset="-34"/>
                  <a:cs typeface="TH SarabunPSK" pitchFamily="34" charset="-34"/>
                </a:rPr>
                <a:t>ไม่เป็นภาระต่อเจ้าหน้าที่ผู้ปฏิบัติงาน และผู้บริหาร</a:t>
              </a:r>
            </a:p>
            <a:p>
              <a:pPr marL="0" lvl="0" indent="0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400" b="1" kern="1200" dirty="0" smtClean="0">
                  <a:latin typeface="TH SarabunPSK" pitchFamily="34" charset="-34"/>
                  <a:cs typeface="TH SarabunPSK" pitchFamily="34" charset="-34"/>
                </a:rPr>
                <a:t>สามารถติดตามได้แบบ </a:t>
              </a:r>
              <a:r>
                <a:rPr lang="en-US" sz="2400" b="1" kern="1200" dirty="0" err="1" smtClean="0">
                  <a:latin typeface="TH SarabunPSK" pitchFamily="34" charset="-34"/>
                  <a:cs typeface="TH SarabunPSK" pitchFamily="34" charset="-34"/>
                </a:rPr>
                <a:t>realtime</a:t>
              </a:r>
              <a:r>
                <a:rPr lang="en-US" sz="2400" b="1" kern="1200" dirty="0" smtClean="0">
                  <a:latin typeface="TH SarabunPSK" pitchFamily="34" charset="-34"/>
                  <a:cs typeface="TH SarabunPSK" pitchFamily="34" charset="-34"/>
                </a:rPr>
                <a:t> </a:t>
              </a:r>
              <a:r>
                <a:rPr lang="th-TH" sz="2400" b="1" kern="1200" dirty="0" smtClean="0">
                  <a:latin typeface="TH SarabunPSK" pitchFamily="34" charset="-34"/>
                  <a:cs typeface="TH SarabunPSK" pitchFamily="34" charset="-34"/>
                </a:rPr>
                <a:t>(</a:t>
              </a:r>
              <a:r>
                <a:rPr lang="en-US" sz="2400" b="1" kern="1200" dirty="0" smtClean="0">
                  <a:latin typeface="TH SarabunPSK" pitchFamily="34" charset="-34"/>
                  <a:cs typeface="TH SarabunPSK" pitchFamily="34" charset="-34"/>
                </a:rPr>
                <a:t>On line</a:t>
              </a:r>
              <a:r>
                <a:rPr lang="th-TH" sz="2400" b="1" kern="1200" dirty="0" smtClean="0">
                  <a:latin typeface="TH SarabunPSK" pitchFamily="34" charset="-34"/>
                  <a:cs typeface="TH SarabunPSK" pitchFamily="34" charset="-34"/>
                </a:rPr>
                <a:t>)</a:t>
              </a:r>
              <a:endParaRPr lang="th-TH" sz="3200" b="1" kern="1200" dirty="0">
                <a:latin typeface="TH SarabunPSK" pitchFamily="34" charset="-34"/>
                <a:cs typeface="TH SarabunPSK" pitchFamily="34" charset="-3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5855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รูปห้าเหลี่ยม 3"/>
          <p:cNvSpPr/>
          <p:nvPr/>
        </p:nvSpPr>
        <p:spPr>
          <a:xfrm>
            <a:off x="33700" y="24639"/>
            <a:ext cx="1585972" cy="557774"/>
          </a:xfrm>
          <a:prstGeom prst="homePlate">
            <a:avLst/>
          </a:prstGeom>
          <a:solidFill>
            <a:srgbClr val="FF6600"/>
          </a:solidFill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91361" tIns="45680" rIns="91361" bIns="45680" rtlCol="0" anchor="ctr"/>
          <a:lstStyle/>
          <a:p>
            <a:pPr algn="ctr"/>
            <a:r>
              <a:rPr lang="th-TH" sz="2000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สาขา </a:t>
            </a:r>
            <a:r>
              <a:rPr lang="en-US" sz="2000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STROKE</a:t>
            </a:r>
            <a:endParaRPr lang="th-TH" sz="2000" b="1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7" name="สี่เหลี่ยมผืนผ้า 6">
            <a:extLst>
              <a:ext uri="{FF2B5EF4-FFF2-40B4-BE49-F238E27FC236}">
                <a16:creationId xmlns="" xmlns:a16="http://schemas.microsoft.com/office/drawing/2014/main" id="{D149FA47-3D5A-4093-ACA9-F685109F8A97}"/>
              </a:ext>
            </a:extLst>
          </p:cNvPr>
          <p:cNvSpPr/>
          <p:nvPr/>
        </p:nvSpPr>
        <p:spPr>
          <a:xfrm>
            <a:off x="1691680" y="24639"/>
            <a:ext cx="7200800" cy="954107"/>
          </a:xfrm>
          <a:prstGeom prst="rect">
            <a:avLst/>
          </a:prstGeom>
          <a:noFill/>
          <a:ln w="6350" cap="flat" cmpd="sng" algn="ctr">
            <a:solidFill>
              <a:srgbClr val="5B9BD5"/>
            </a:solidFill>
            <a:prstDash val="solid"/>
            <a:miter lim="800000"/>
          </a:ln>
          <a:effectLst/>
        </p:spPr>
        <p:txBody>
          <a:bodyPr wrap="square">
            <a:spAutoFit/>
          </a:bodyPr>
          <a:lstStyle/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400" b="1" kern="0" dirty="0" smtClean="0">
                <a:latin typeface="Times New Roman"/>
                <a:cs typeface="Times New Roman"/>
              </a:rPr>
              <a:t>● </a:t>
            </a:r>
            <a:r>
              <a:rPr lang="en-US" sz="1400" b="1" kern="0" dirty="0" smtClean="0">
                <a:latin typeface="TH SarabunPSK" pitchFamily="34" charset="-34"/>
                <a:cs typeface="TH SarabunPSK" pitchFamily="34" charset="-34"/>
              </a:rPr>
              <a:t>Stroke unit 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ใน รพ</a:t>
            </a:r>
            <a:r>
              <a:rPr lang="en-US" sz="1400" b="1" kern="0" dirty="0" smtClean="0">
                <a:latin typeface="TH SarabunPSK" pitchFamily="34" charset="-34"/>
                <a:cs typeface="TH SarabunPSK" pitchFamily="34" charset="-34"/>
              </a:rPr>
              <a:t>.A = 100 %  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H SarabunPSK" pitchFamily="34" charset="-34"/>
                <a:cs typeface="TH SarabunPSK" pitchFamily="34" charset="-34"/>
              </a:rPr>
              <a:t>S</a:t>
            </a:r>
            <a:r>
              <a:rPr kumimoji="0" lang="en-US" sz="1400" b="1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sz="1400" b="1" kern="0" dirty="0" smtClean="0">
                <a:latin typeface="TH SarabunPSK" pitchFamily="34" charset="-34"/>
                <a:cs typeface="TH SarabunPSK" pitchFamily="34" charset="-34"/>
              </a:rPr>
              <a:t>= 40 %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th-TH" sz="1400" b="1" kern="0" dirty="0" smtClean="0">
                <a:latin typeface="Times New Roman"/>
                <a:cs typeface="TH SarabunPSK" pitchFamily="34" charset="-34"/>
              </a:rPr>
              <a:t>● 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ผู้ป่วย </a:t>
            </a:r>
            <a:r>
              <a:rPr lang="en-US" sz="1400" b="1" kern="0" dirty="0" smtClean="0">
                <a:latin typeface="TH SarabunPSK" pitchFamily="34" charset="-34"/>
                <a:cs typeface="TH SarabunPSK" pitchFamily="34" charset="-34"/>
              </a:rPr>
              <a:t>Stroke 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มีจำนวนเพิ่มมากขึ้น ได้ยา </a:t>
            </a:r>
            <a:r>
              <a:rPr lang="en-US" sz="1400" b="1" kern="0" dirty="0" err="1" smtClean="0">
                <a:latin typeface="TH SarabunPSK" pitchFamily="34" charset="-34"/>
                <a:cs typeface="TH SarabunPSK" pitchFamily="34" charset="-34"/>
              </a:rPr>
              <a:t>rtPA</a:t>
            </a:r>
            <a:r>
              <a:rPr lang="en-US" sz="1400" b="1" kern="0" dirty="0" smtClean="0">
                <a:latin typeface="TH SarabunPSK" pitchFamily="34" charset="-34"/>
                <a:cs typeface="TH SarabunPSK" pitchFamily="34" charset="-34"/>
              </a:rPr>
              <a:t> = 5% 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(อีก </a:t>
            </a:r>
            <a:r>
              <a:rPr lang="en-US" sz="1400" b="1" kern="0" dirty="0" smtClean="0">
                <a:latin typeface="TH SarabunPSK" pitchFamily="34" charset="-34"/>
                <a:cs typeface="TH SarabunPSK" pitchFamily="34" charset="-34"/>
              </a:rPr>
              <a:t>95 % 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ไม่ได้ยา </a:t>
            </a:r>
            <a:r>
              <a:rPr lang="en-US" sz="1400" b="1" kern="0" dirty="0" smtClean="0">
                <a:latin typeface="TH SarabunPSK" pitchFamily="34" charset="-34"/>
                <a:cs typeface="TH SarabunPSK" pitchFamily="34" charset="-34"/>
              </a:rPr>
              <a:t>+ 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มาช้า รอดูอาการที่บ้าน ไม่เรียกใช้ </a:t>
            </a:r>
            <a:r>
              <a:rPr lang="en-US" sz="1400" b="1" kern="0" dirty="0" smtClean="0">
                <a:latin typeface="TH SarabunPSK" pitchFamily="34" charset="-34"/>
                <a:cs typeface="TH SarabunPSK" pitchFamily="34" charset="-34"/>
              </a:rPr>
              <a:t>1669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th-TH" sz="1400" b="1" kern="0" dirty="0" smtClean="0">
                <a:latin typeface="Times New Roman"/>
                <a:cs typeface="TH SarabunPSK" pitchFamily="34" charset="-34"/>
              </a:rPr>
              <a:t>● 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ไม่สามารถเปิด </a:t>
            </a:r>
            <a:r>
              <a:rPr lang="en-US" sz="1400" b="1" kern="0" dirty="0" smtClean="0">
                <a:latin typeface="TH SarabunPSK" pitchFamily="34" charset="-34"/>
                <a:cs typeface="TH SarabunPSK" pitchFamily="34" charset="-34"/>
              </a:rPr>
              <a:t>Stroke unit 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ใน รพ</a:t>
            </a:r>
            <a:r>
              <a:rPr lang="en-US" sz="1400" b="1" kern="0" dirty="0" smtClean="0">
                <a:latin typeface="TH SarabunPSK" pitchFamily="34" charset="-34"/>
                <a:cs typeface="TH SarabunPSK" pitchFamily="34" charset="-34"/>
              </a:rPr>
              <a:t>.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ระดับ </a:t>
            </a:r>
            <a:r>
              <a:rPr lang="en-US" sz="1400" b="1" kern="0" dirty="0" smtClean="0">
                <a:latin typeface="TH SarabunPSK" pitchFamily="34" charset="-34"/>
                <a:cs typeface="TH SarabunPSK" pitchFamily="34" charset="-34"/>
              </a:rPr>
              <a:t>S  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จำนวน </a:t>
            </a:r>
            <a:r>
              <a:rPr lang="en-US" sz="1400" b="1" kern="0" dirty="0">
                <a:latin typeface="TH SarabunPSK" pitchFamily="34" charset="-34"/>
                <a:cs typeface="TH SarabunPSK" pitchFamily="34" charset="-34"/>
              </a:rPr>
              <a:t>3</a:t>
            </a:r>
            <a:r>
              <a:rPr lang="en-US" sz="1400" b="1" kern="0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แห่ง  คือ รพ</a:t>
            </a:r>
            <a:r>
              <a:rPr lang="en-US" sz="1400" b="1" kern="0" dirty="0" smtClean="0">
                <a:latin typeface="TH SarabunPSK" pitchFamily="34" charset="-34"/>
                <a:cs typeface="TH SarabunPSK" pitchFamily="34" charset="-34"/>
              </a:rPr>
              <a:t>.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เลย </a:t>
            </a:r>
            <a:r>
              <a:rPr lang="en-US" sz="1400" b="1" kern="0" dirty="0" smtClean="0">
                <a:latin typeface="TH SarabunPSK" pitchFamily="34" charset="-34"/>
                <a:cs typeface="TH SarabunPSK" pitchFamily="34" charset="-34"/>
              </a:rPr>
              <a:t>,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รพ</a:t>
            </a:r>
            <a:r>
              <a:rPr lang="en-US" sz="1400" b="1" kern="0" dirty="0" smtClean="0">
                <a:latin typeface="TH SarabunPSK" pitchFamily="34" charset="-34"/>
                <a:cs typeface="TH SarabunPSK" pitchFamily="34" charset="-34"/>
              </a:rPr>
              <a:t>.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หนองคาย และรพ</a:t>
            </a:r>
            <a:r>
              <a:rPr lang="en-US" sz="1400" b="1" kern="0" dirty="0" smtClean="0">
                <a:latin typeface="TH SarabunPSK" pitchFamily="34" charset="-34"/>
                <a:cs typeface="TH SarabunPSK" pitchFamily="34" charset="-34"/>
              </a:rPr>
              <a:t>.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บึงกาฬ  เปิดรวม ในหอผู้ป่วย</a:t>
            </a:r>
            <a:r>
              <a:rPr lang="en-US" sz="1400" b="1" kern="0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เนื่องจากขาดอัตรากำลังพยาบาล</a:t>
            </a:r>
            <a:r>
              <a:rPr lang="en-US" sz="1400" b="1" kern="0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ไม่สามารถแยก</a:t>
            </a:r>
            <a:r>
              <a:rPr lang="th-TH" sz="1400" b="1" kern="0" smtClean="0">
                <a:latin typeface="TH SarabunPSK" pitchFamily="34" charset="-34"/>
                <a:cs typeface="TH SarabunPSK" pitchFamily="34" charset="-34"/>
              </a:rPr>
              <a:t>ทีมได้</a:t>
            </a:r>
            <a:endParaRPr kumimoji="0" lang="th-TH" sz="14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5" name="ตาราง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6342770"/>
              </p:ext>
            </p:extLst>
          </p:nvPr>
        </p:nvGraphicFramePr>
        <p:xfrm>
          <a:off x="240887" y="1131590"/>
          <a:ext cx="8640960" cy="29260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293269"/>
                <a:gridCol w="2186427"/>
                <a:gridCol w="2186427"/>
                <a:gridCol w="1974837"/>
              </a:tblGrid>
              <a:tr h="28521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H SarabunPSK" pitchFamily="34" charset="-34"/>
                          <a:cs typeface="TH SarabunPSK" pitchFamily="34" charset="-34"/>
                        </a:rPr>
                        <a:t>GAP</a:t>
                      </a:r>
                      <a:r>
                        <a:rPr lang="en-US" sz="2000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endParaRPr lang="th-TH" sz="20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latin typeface="TH SarabunPSK" pitchFamily="34" charset="-34"/>
                          <a:cs typeface="TH SarabunPSK" pitchFamily="34" charset="-34"/>
                        </a:rPr>
                        <a:t>แผนเขตสุขภาพ</a:t>
                      </a:r>
                      <a:endParaRPr lang="th-TH" sz="20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latin typeface="TH SarabunPSK" pitchFamily="34" charset="-34"/>
                          <a:cs typeface="TH SarabunPSK" pitchFamily="34" charset="-34"/>
                        </a:rPr>
                        <a:t>แผนกรมการแพทย์</a:t>
                      </a:r>
                      <a:endParaRPr lang="th-TH" sz="20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latin typeface="TH SarabunPSK" pitchFamily="34" charset="-34"/>
                          <a:cs typeface="TH SarabunPSK" pitchFamily="34" charset="-34"/>
                        </a:rPr>
                        <a:t>แผนกระทรวงสาธารณสุข</a:t>
                      </a:r>
                      <a:endParaRPr lang="th-TH" sz="20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3093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1.</a:t>
                      </a:r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การเข้าถึงบริการล่าช้า</a:t>
                      </a:r>
                      <a:r>
                        <a:rPr lang="th-TH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และผ่าน </a:t>
                      </a:r>
                      <a:r>
                        <a:rPr lang="en-US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1669 </a:t>
                      </a:r>
                      <a:r>
                        <a:rPr lang="th-TH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น้อย</a:t>
                      </a:r>
                    </a:p>
                    <a:p>
                      <a:r>
                        <a:rPr lang="en-US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2.</a:t>
                      </a:r>
                      <a:r>
                        <a:rPr lang="th-TH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อัตราการตายน้อยกว่าความเป็นจริง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3.</a:t>
                      </a:r>
                      <a:r>
                        <a:rPr lang="th-TH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ขาดศัลยแพทย์ระบบประสาท และอายุรก</a:t>
                      </a:r>
                      <a:r>
                        <a:rPr lang="th-TH" sz="1600" b="1" baseline="0" dirty="0" err="1" smtClean="0">
                          <a:latin typeface="TH SarabunPSK" pitchFamily="34" charset="-34"/>
                          <a:cs typeface="TH SarabunPSK" pitchFamily="34" charset="-34"/>
                        </a:rPr>
                        <a:t>รรม</a:t>
                      </a:r>
                      <a:r>
                        <a:rPr lang="th-TH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ประสาท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4.</a:t>
                      </a:r>
                      <a:r>
                        <a:rPr lang="th-TH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ข้อมูล </a:t>
                      </a:r>
                      <a:r>
                        <a:rPr lang="en-US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HDC </a:t>
                      </a:r>
                      <a:r>
                        <a:rPr lang="th-TH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กับข้อมูลในพื้นที่ ไม่ตรงกัน</a:t>
                      </a:r>
                      <a:endParaRPr lang="th-TH" sz="1600" b="1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1.</a:t>
                      </a:r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การกระตุ้นให้เกิด</a:t>
                      </a:r>
                      <a:r>
                        <a:rPr lang="th-TH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en-US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awareness </a:t>
                      </a:r>
                      <a:r>
                        <a:rPr lang="th-TH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ในกลุ่มเสี่ยง</a:t>
                      </a:r>
                    </a:p>
                    <a:p>
                      <a:r>
                        <a:rPr lang="en-US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2.</a:t>
                      </a:r>
                      <a:r>
                        <a:rPr lang="th-TH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การเก็บข้อมูลผู้ป่วยที่ปฏิเสธการรักษา รวมถึงผู้ป่วย หลัง </a:t>
                      </a:r>
                      <a:r>
                        <a:rPr lang="en-US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D/C 1 </a:t>
                      </a:r>
                      <a:r>
                        <a:rPr lang="th-TH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,</a:t>
                      </a:r>
                      <a:r>
                        <a:rPr lang="en-US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3</a:t>
                      </a:r>
                      <a:r>
                        <a:rPr lang="th-TH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,</a:t>
                      </a:r>
                      <a:r>
                        <a:rPr lang="en-US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12 </a:t>
                      </a:r>
                      <a:r>
                        <a:rPr lang="th-TH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เดือน</a:t>
                      </a:r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1.</a:t>
                      </a:r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การประชาสัมพันธ์</a:t>
                      </a:r>
                      <a:r>
                        <a:rPr lang="th-TH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en-US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1669 </a:t>
                      </a:r>
                      <a:r>
                        <a:rPr lang="th-TH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ในเรื่อง </a:t>
                      </a:r>
                      <a:r>
                        <a:rPr lang="en-US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Emergency Fast Track </a:t>
                      </a:r>
                      <a:r>
                        <a:rPr lang="th-TH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ทั้งหมด</a:t>
                      </a:r>
                      <a:r>
                        <a:rPr lang="en-US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กรมการแพทย์รับผิดชอบดำเนินการให้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2.</a:t>
                      </a:r>
                      <a:r>
                        <a:rPr lang="th-TH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การให้ทุนแพทย์ศึกษาต่อ ศัลยแพทย์ระบบประสาทและ</a:t>
                      </a:r>
                      <a:r>
                        <a:rPr lang="th-TH" sz="1600" b="1" baseline="0" dirty="0" err="1" smtClean="0">
                          <a:latin typeface="TH SarabunPSK" pitchFamily="34" charset="-34"/>
                          <a:cs typeface="TH SarabunPSK" pitchFamily="34" charset="-34"/>
                        </a:rPr>
                        <a:t>อายุร</a:t>
                      </a:r>
                      <a:endParaRPr lang="th-TH" sz="1600" b="1" baseline="0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กรรมประสาท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3.</a:t>
                      </a:r>
                      <a:r>
                        <a:rPr lang="th-TH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กรมการแพทย์รับเรื่องการพัฒนาโปรแกรมในการดึงข้อมูล จาก </a:t>
                      </a:r>
                      <a:r>
                        <a:rPr lang="en-US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43 </a:t>
                      </a:r>
                      <a:r>
                        <a:rPr lang="th-TH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แฟ้ม</a:t>
                      </a:r>
                      <a:endParaRPr lang="th-TH" sz="1600" b="1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endParaRPr lang="th-TH" sz="16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627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รูปห้าเหลี่ยม 3"/>
          <p:cNvSpPr/>
          <p:nvPr/>
        </p:nvSpPr>
        <p:spPr>
          <a:xfrm>
            <a:off x="-1844" y="0"/>
            <a:ext cx="2306052" cy="557774"/>
          </a:xfrm>
          <a:prstGeom prst="homePlate">
            <a:avLst/>
          </a:prstGeom>
          <a:solidFill>
            <a:srgbClr val="FF6600"/>
          </a:solidFill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91361" tIns="45680" rIns="91361" bIns="45680" rtlCol="0" anchor="ctr"/>
          <a:lstStyle/>
          <a:p>
            <a:r>
              <a:rPr lang="th-TH" sz="2400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สาขา </a:t>
            </a:r>
            <a:r>
              <a:rPr lang="en-US" sz="2400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Palliative care</a:t>
            </a:r>
            <a:endParaRPr lang="th-TH" sz="2400" b="1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7" name="ตัวแทนเนื้อหา 3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1858092610"/>
              </p:ext>
            </p:extLst>
          </p:nvPr>
        </p:nvGraphicFramePr>
        <p:xfrm>
          <a:off x="2411760" y="0"/>
          <a:ext cx="6552728" cy="11386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287"/>
                <a:gridCol w="2813090"/>
                <a:gridCol w="2572351"/>
              </a:tblGrid>
              <a:tr h="344526">
                <a:tc>
                  <a:txBody>
                    <a:bodyPr/>
                    <a:lstStyle/>
                    <a:p>
                      <a:pPr algn="ctr"/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รพ.ระดับ </a:t>
                      </a:r>
                      <a:endParaRPr lang="th-TH" sz="14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43201" marR="43201" marT="21601" marB="216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แพทย์</a:t>
                      </a:r>
                      <a:endParaRPr lang="th-TH" sz="14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43201" marR="43201" marT="21601" marB="216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เภสัชกร</a:t>
                      </a:r>
                      <a:endParaRPr lang="th-TH" sz="14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43201" marR="43201" marT="21601" marB="216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943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A,S,M1 </a:t>
                      </a:r>
                      <a:endParaRPr lang="th-TH" sz="14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43201" marR="43201" marT="21601" marB="216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ผ่านการอบรม</a:t>
                      </a:r>
                      <a:r>
                        <a:rPr lang="en-US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BCCPM</a:t>
                      </a:r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en-US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 wks.</a:t>
                      </a:r>
                      <a:endParaRPr lang="th-TH" sz="1400" b="1" dirty="0" smtClean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pPr algn="ctr"/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(</a:t>
                      </a:r>
                      <a:r>
                        <a:rPr lang="en-US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Basic</a:t>
                      </a:r>
                      <a:r>
                        <a:rPr lang="en-US" sz="1400" b="1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Certificate Course in Palliative Medicine</a:t>
                      </a:r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)</a:t>
                      </a:r>
                      <a:endParaRPr lang="th-TH" sz="14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43201" marR="43201" marT="21601" marB="216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ผ่านการอบรมเภสัช</a:t>
                      </a:r>
                      <a:r>
                        <a:rPr lang="en-US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 </a:t>
                      </a:r>
                      <a:r>
                        <a:rPr lang="en-US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wks.</a:t>
                      </a:r>
                      <a:endParaRPr lang="th-TH" sz="14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43201" marR="43201" marT="21601" marB="216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24164">
                <a:tc>
                  <a:txBody>
                    <a:bodyPr/>
                    <a:lstStyle/>
                    <a:p>
                      <a:pPr algn="ctr"/>
                      <a:r>
                        <a:rPr lang="th-TH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ผลลัพธ์</a:t>
                      </a:r>
                      <a:endParaRPr lang="th-TH" sz="14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43201" marR="43201" marT="21601" marB="216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44.44</a:t>
                      </a:r>
                      <a:endParaRPr lang="th-TH" sz="14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43201" marR="43201" marT="21601" marB="216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66.66</a:t>
                      </a:r>
                      <a:endParaRPr lang="th-TH" sz="14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43201" marR="43201" marT="21601" marB="216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411760" y="1131590"/>
            <a:ext cx="6552728" cy="5847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1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รพ</a:t>
            </a:r>
            <a:r>
              <a:rPr lang="en-US" sz="16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.</a:t>
            </a:r>
            <a:r>
              <a:rPr lang="th-TH" sz="1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ที่ไม่ผ่านการอบรม</a:t>
            </a:r>
            <a:r>
              <a:rPr lang="en-US" sz="1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BCCPM  </a:t>
            </a:r>
            <a:r>
              <a:rPr lang="th-TH" sz="1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ได้แก่ บึงกาฬ</a:t>
            </a:r>
            <a:r>
              <a:rPr lang="en-US" sz="1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,</a:t>
            </a:r>
            <a:r>
              <a:rPr lang="th-TH" sz="1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หนองคาย</a:t>
            </a:r>
            <a:r>
              <a:rPr lang="en-US" sz="1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,</a:t>
            </a:r>
            <a:r>
              <a:rPr lang="th-TH" sz="1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นครพนม</a:t>
            </a:r>
            <a:r>
              <a:rPr lang="en-US" sz="1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,</a:t>
            </a:r>
            <a:r>
              <a:rPr lang="th-TH" sz="1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สว่างแดนดิน</a:t>
            </a:r>
            <a:r>
              <a:rPr lang="en-US" sz="1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,</a:t>
            </a:r>
            <a:r>
              <a:rPr lang="th-TH" sz="1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กุม</a:t>
            </a:r>
            <a:r>
              <a:rPr lang="th-TH" sz="16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ภวา</a:t>
            </a:r>
            <a:r>
              <a:rPr lang="th-TH" sz="1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ปี</a:t>
            </a:r>
          </a:p>
          <a:p>
            <a:r>
              <a:rPr lang="th-TH" sz="1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รพ.</a:t>
            </a:r>
            <a:r>
              <a:rPr lang="th-TH" sz="1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ที่ไม่ผ่านการอบรมเภสัช </a:t>
            </a:r>
            <a:r>
              <a:rPr lang="en-US" sz="1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2 weeks </a:t>
            </a:r>
            <a:r>
              <a:rPr lang="th-TH" sz="1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ได้แก่ บึงกาฬ,หนองคาย,หนองบัวลำภู</a:t>
            </a:r>
            <a:endParaRPr lang="th-TH" sz="1400" b="1" dirty="0">
              <a:solidFill>
                <a:prstClr val="white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6" name="ตาราง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6095682"/>
              </p:ext>
            </p:extLst>
          </p:nvPr>
        </p:nvGraphicFramePr>
        <p:xfrm>
          <a:off x="0" y="1766161"/>
          <a:ext cx="9143999" cy="34137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426774"/>
                <a:gridCol w="1992827"/>
                <a:gridCol w="2634596"/>
                <a:gridCol w="2089802"/>
              </a:tblGrid>
              <a:tr h="37557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H SarabunPSK" pitchFamily="34" charset="-34"/>
                          <a:cs typeface="TH SarabunPSK" pitchFamily="34" charset="-34"/>
                        </a:rPr>
                        <a:t>GAP</a:t>
                      </a:r>
                      <a:r>
                        <a:rPr lang="en-US" sz="2000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endParaRPr lang="th-TH" sz="20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latin typeface="TH SarabunPSK" pitchFamily="34" charset="-34"/>
                          <a:cs typeface="TH SarabunPSK" pitchFamily="34" charset="-34"/>
                        </a:rPr>
                        <a:t>แผนเขตสุขภาพ</a:t>
                      </a:r>
                      <a:endParaRPr lang="th-TH" sz="20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latin typeface="TH SarabunPSK" pitchFamily="34" charset="-34"/>
                          <a:cs typeface="TH SarabunPSK" pitchFamily="34" charset="-34"/>
                        </a:rPr>
                        <a:t>แผนกรมการแพทย์</a:t>
                      </a:r>
                      <a:endParaRPr lang="th-TH" sz="20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latin typeface="TH SarabunPSK" pitchFamily="34" charset="-34"/>
                          <a:cs typeface="TH SarabunPSK" pitchFamily="34" charset="-34"/>
                        </a:rPr>
                        <a:t>แผนกระทรวงสาธารณสุข</a:t>
                      </a:r>
                      <a:endParaRPr lang="th-TH" sz="20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2119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Health workforce</a:t>
                      </a:r>
                    </a:p>
                    <a:p>
                      <a:r>
                        <a:rPr lang="en-US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-career  path</a:t>
                      </a:r>
                    </a:p>
                    <a:p>
                      <a:r>
                        <a:rPr lang="en-US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   1.1 </a:t>
                      </a:r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พยาบาล</a:t>
                      </a:r>
                    </a:p>
                    <a:p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r>
                        <a:rPr lang="en-US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palliative  concept</a:t>
                      </a:r>
                    </a:p>
                    <a:p>
                      <a:r>
                        <a:rPr lang="en-US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Information &amp; Technology</a:t>
                      </a:r>
                    </a:p>
                    <a:p>
                      <a:r>
                        <a:rPr lang="en-US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-Program </a:t>
                      </a:r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การรายงาน</a:t>
                      </a:r>
                    </a:p>
                    <a:p>
                      <a:r>
                        <a:rPr lang="en-US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Drug  &amp; Equipment</a:t>
                      </a:r>
                    </a:p>
                    <a:p>
                      <a:r>
                        <a:rPr lang="en-US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-Morphine</a:t>
                      </a:r>
                    </a:p>
                    <a:p>
                      <a:r>
                        <a:rPr lang="en-US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    1.1 </a:t>
                      </a:r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แพทย์ไม่กล้าใช้</a:t>
                      </a:r>
                    </a:p>
                    <a:p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    1.2 ไม่มียาและยืมยาไม่ได้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th-TH" sz="16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-ประสานให้มีหน่วยงานรองรับ มี </a:t>
                      </a:r>
                      <a:r>
                        <a:rPr lang="en-US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job description </a:t>
                      </a:r>
                      <a:r>
                        <a:rPr lang="th-TH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ชัดเจน ขอเสนอเป็นนโยบาย</a:t>
                      </a:r>
                    </a:p>
                    <a:p>
                      <a:r>
                        <a:rPr lang="th-TH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-ประสาน </a:t>
                      </a:r>
                      <a:r>
                        <a:rPr lang="en-US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UHOS.NET </a:t>
                      </a:r>
                      <a:r>
                        <a:rPr lang="th-TH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เสริมในหลักสูตรแพทย์</a:t>
                      </a:r>
                    </a:p>
                    <a:p>
                      <a:r>
                        <a:rPr lang="th-TH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-สร้าง </a:t>
                      </a:r>
                      <a:r>
                        <a:rPr lang="en-US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short course training</a:t>
                      </a:r>
                      <a:endParaRPr lang="th-TH" sz="1600" b="1" baseline="0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</a:t>
                      </a:r>
                      <a:r>
                        <a:rPr lang="th-TH" sz="16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ประสานการประเมินการใช้งาน</a:t>
                      </a:r>
                      <a:r>
                        <a:rPr lang="en-US" sz="1600" b="1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COC</a:t>
                      </a:r>
                      <a:r>
                        <a:rPr lang="th-TH" sz="1600" b="1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กับ </a:t>
                      </a:r>
                      <a:r>
                        <a:rPr lang="en-US" sz="1600" b="1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Long term care</a:t>
                      </a:r>
                      <a:r>
                        <a:rPr lang="th-TH" sz="1600" b="1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(นครพนม)</a:t>
                      </a:r>
                      <a:r>
                        <a:rPr lang="en-US" sz="1600" b="1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600" b="1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เพื่อตัดสินใจเลือกอันใดอันหนึ่งหรือนำมา </a:t>
                      </a:r>
                      <a:r>
                        <a:rPr lang="en-US" sz="1600" b="1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merge </a:t>
                      </a:r>
                      <a:r>
                        <a:rPr lang="th-TH" sz="1600" b="1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กัน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Drug  &amp; Equipment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-Morphine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1.1 </a:t>
                      </a:r>
                      <a:r>
                        <a:rPr lang="th-TH" sz="16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แพทย์ไม่กล้าใช้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6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1.2 ไม่มียาและยืมยาไม่ได้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th-TH" sz="16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7690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ตาราง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1061583"/>
              </p:ext>
            </p:extLst>
          </p:nvPr>
        </p:nvGraphicFramePr>
        <p:xfrm>
          <a:off x="395536" y="267494"/>
          <a:ext cx="8640960" cy="35661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293269"/>
                <a:gridCol w="2186427"/>
                <a:gridCol w="2186427"/>
                <a:gridCol w="197483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H SarabunPSK" pitchFamily="34" charset="-34"/>
                          <a:cs typeface="TH SarabunPSK" pitchFamily="34" charset="-34"/>
                        </a:rPr>
                        <a:t>GAP</a:t>
                      </a:r>
                      <a:r>
                        <a:rPr lang="en-US" sz="2000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endParaRPr lang="th-TH" sz="20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latin typeface="TH SarabunPSK" pitchFamily="34" charset="-34"/>
                          <a:cs typeface="TH SarabunPSK" pitchFamily="34" charset="-34"/>
                        </a:rPr>
                        <a:t>แผนเขตสุขภาพ</a:t>
                      </a:r>
                      <a:endParaRPr lang="th-TH" sz="20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latin typeface="TH SarabunPSK" pitchFamily="34" charset="-34"/>
                          <a:cs typeface="TH SarabunPSK" pitchFamily="34" charset="-34"/>
                        </a:rPr>
                        <a:t>แผนกรมการแพทย์</a:t>
                      </a:r>
                      <a:endParaRPr lang="th-TH" sz="20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latin typeface="TH SarabunPSK" pitchFamily="34" charset="-34"/>
                          <a:cs typeface="TH SarabunPSK" pitchFamily="34" charset="-34"/>
                        </a:rPr>
                        <a:t>แผนกระทรวงสาธารณสุข</a:t>
                      </a:r>
                      <a:endParaRPr lang="th-TH" sz="20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4">
                  <a:txBody>
                    <a:bodyPr/>
                    <a:lstStyle/>
                    <a:p>
                      <a:pPr algn="l"/>
                      <a:r>
                        <a:rPr lang="th-TH" sz="20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ข้อเสนอ แนะจากการตรวจราชการ เขต 8</a:t>
                      </a:r>
                      <a:endParaRPr lang="th-TH" sz="20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th-TH" sz="20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th-TH" sz="20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th-TH" sz="20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336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1.Career</a:t>
                      </a:r>
                      <a:r>
                        <a:rPr lang="en-US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path </a:t>
                      </a:r>
                      <a:r>
                        <a:rPr lang="th-TH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en-US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: </a:t>
                      </a:r>
                      <a:r>
                        <a:rPr lang="th-TH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พยาบาล</a:t>
                      </a:r>
                    </a:p>
                    <a:p>
                      <a:r>
                        <a:rPr lang="en-US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2. palliative  concept</a:t>
                      </a:r>
                    </a:p>
                    <a:p>
                      <a:r>
                        <a:rPr lang="en-US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3.</a:t>
                      </a:r>
                      <a:r>
                        <a:rPr lang="th-TH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มีการใช้โปรแกรมที่หลากหลายในการลงข้อมูล</a:t>
                      </a:r>
                    </a:p>
                    <a:p>
                      <a:r>
                        <a:rPr lang="en-US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4.</a:t>
                      </a:r>
                      <a:r>
                        <a:rPr lang="th-TH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ปัญหาการใช้ </a:t>
                      </a:r>
                      <a:r>
                        <a:rPr lang="en-US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Morphine  : </a:t>
                      </a:r>
                      <a:r>
                        <a:rPr lang="th-TH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แพทย์ไม่กล้าใช้,ไม่มียา และยืมยาไม่ได้</a:t>
                      </a:r>
                      <a:endParaRPr lang="th-TH" sz="1600" b="1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endParaRPr lang="th-TH" sz="1600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endParaRPr lang="th-TH" sz="1600" dirty="0"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endParaRPr lang="th-TH" sz="1600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1.</a:t>
                      </a:r>
                      <a:r>
                        <a:rPr lang="th-TH" sz="1600" b="1" dirty="0" err="1" smtClean="0">
                          <a:latin typeface="TH SarabunPSK" pitchFamily="34" charset="-34"/>
                          <a:cs typeface="TH SarabunPSK" pitchFamily="34" charset="-34"/>
                        </a:rPr>
                        <a:t>บูรณา</a:t>
                      </a:r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การ</a:t>
                      </a:r>
                      <a:r>
                        <a:rPr lang="th-TH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en-US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CNC </a:t>
                      </a:r>
                      <a:r>
                        <a:rPr lang="th-TH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ทั้ง </a:t>
                      </a:r>
                      <a:r>
                        <a:rPr lang="en-US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Cancer &amp; Non cancer </a:t>
                      </a:r>
                      <a:r>
                        <a:rPr lang="th-TH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ให้เป็นทีมเดียวกัน</a:t>
                      </a:r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1.</a:t>
                      </a:r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ประสานให้มีหน่วยงานรองรับ</a:t>
                      </a:r>
                      <a:r>
                        <a:rPr lang="th-TH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en-US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Job description </a:t>
                      </a:r>
                      <a:r>
                        <a:rPr lang="th-TH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ที่ชัดเจน</a:t>
                      </a:r>
                      <a:r>
                        <a:rPr lang="th-TH" sz="1600" b="1" baseline="0" dirty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เสนอเป็นเชิงนโยบาย</a:t>
                      </a:r>
                    </a:p>
                    <a:p>
                      <a:r>
                        <a:rPr lang="en-US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2.</a:t>
                      </a:r>
                      <a:r>
                        <a:rPr lang="th-TH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ประสาน </a:t>
                      </a:r>
                      <a:r>
                        <a:rPr lang="en-US" sz="1600" b="1" baseline="0" dirty="0" err="1" smtClean="0">
                          <a:latin typeface="TH SarabunPSK" pitchFamily="34" charset="-34"/>
                          <a:cs typeface="TH SarabunPSK" pitchFamily="34" charset="-34"/>
                        </a:rPr>
                        <a:t>UHos.Net</a:t>
                      </a:r>
                      <a:r>
                        <a:rPr lang="en-US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เสริมในหลักสูตรแพทย์</a:t>
                      </a:r>
                      <a:endParaRPr lang="en-US" sz="1600" b="1" baseline="0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r>
                        <a:rPr lang="en-US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3.</a:t>
                      </a:r>
                      <a:r>
                        <a:rPr lang="th-TH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สร้าง </a:t>
                      </a:r>
                      <a:r>
                        <a:rPr lang="en-US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short course training</a:t>
                      </a:r>
                    </a:p>
                    <a:p>
                      <a:r>
                        <a:rPr lang="en-US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4.</a:t>
                      </a:r>
                      <a:r>
                        <a:rPr lang="th-TH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ให้ศึกษาข้อมูลการใช้ </a:t>
                      </a:r>
                      <a:r>
                        <a:rPr lang="en-US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Morphine </a:t>
                      </a:r>
                      <a:r>
                        <a:rPr lang="th-TH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ทั้งระบบ</a:t>
                      </a:r>
                    </a:p>
                    <a:p>
                      <a:r>
                        <a:rPr lang="en-US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5.</a:t>
                      </a:r>
                      <a:r>
                        <a:rPr lang="th-TH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มี </a:t>
                      </a:r>
                      <a:r>
                        <a:rPr lang="en-US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Definition </a:t>
                      </a:r>
                      <a:r>
                        <a:rPr lang="th-TH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ที่ชัดเจน โดยเฉพาะในกลุ่ม </a:t>
                      </a:r>
                      <a:r>
                        <a:rPr lang="en-US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Non cancer </a:t>
                      </a:r>
                    </a:p>
                    <a:p>
                      <a:endParaRPr lang="th-TH" sz="1600" baseline="0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th-TH" sz="16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8902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รูปห้าเหลี่ยม 6"/>
          <p:cNvSpPr/>
          <p:nvPr/>
        </p:nvSpPr>
        <p:spPr>
          <a:xfrm>
            <a:off x="0" y="0"/>
            <a:ext cx="1475656" cy="557774"/>
          </a:xfrm>
          <a:prstGeom prst="homePlate">
            <a:avLst/>
          </a:prstGeom>
          <a:solidFill>
            <a:srgbClr val="FF6600"/>
          </a:solidFill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91361" tIns="45680" rIns="91361" bIns="45680" rtlCol="0" anchor="ctr"/>
          <a:lstStyle/>
          <a:p>
            <a:pPr algn="ctr"/>
            <a:r>
              <a:rPr lang="th-TH" sz="2400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สาขา </a:t>
            </a:r>
            <a:r>
              <a:rPr lang="en-US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TB</a:t>
            </a:r>
            <a:endParaRPr lang="th-TH" sz="2400" b="1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สี่เหลี่ยมผืนผ้า 3">
            <a:extLst>
              <a:ext uri="{FF2B5EF4-FFF2-40B4-BE49-F238E27FC236}">
                <a16:creationId xmlns="" xmlns:a16="http://schemas.microsoft.com/office/drawing/2014/main" id="{D149FA47-3D5A-4093-ACA9-F685109F8A97}"/>
              </a:ext>
            </a:extLst>
          </p:cNvPr>
          <p:cNvSpPr/>
          <p:nvPr/>
        </p:nvSpPr>
        <p:spPr>
          <a:xfrm>
            <a:off x="1475656" y="0"/>
            <a:ext cx="7668344" cy="738664"/>
          </a:xfrm>
          <a:prstGeom prst="rect">
            <a:avLst/>
          </a:prstGeom>
          <a:noFill/>
          <a:ln w="6350" cap="flat" cmpd="sng" algn="ctr">
            <a:solidFill>
              <a:srgbClr val="5B9BD5"/>
            </a:solidFill>
            <a:prstDash val="solid"/>
            <a:miter lim="800000"/>
          </a:ln>
          <a:effectLst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400" b="1" kern="0" dirty="0" smtClean="0">
                <a:latin typeface="Times New Roman"/>
                <a:cs typeface="Times New Roman"/>
              </a:rPr>
              <a:t>● </a:t>
            </a:r>
            <a:r>
              <a:rPr lang="en-US" sz="1400" b="1" kern="0" dirty="0">
                <a:latin typeface="TH SarabunPSK" pitchFamily="34" charset="-34"/>
                <a:cs typeface="TH SarabunPSK" pitchFamily="34" charset="-34"/>
              </a:rPr>
              <a:t>Default rate  </a:t>
            </a:r>
            <a:r>
              <a:rPr lang="th-TH" sz="1400" b="1" kern="0" dirty="0">
                <a:latin typeface="TH SarabunPSK" pitchFamily="34" charset="-34"/>
                <a:cs typeface="TH SarabunPSK" pitchFamily="34" charset="-34"/>
              </a:rPr>
              <a:t>ต่ำ </a:t>
            </a:r>
            <a:r>
              <a:rPr lang="en-US" sz="1400" b="1" kern="0" dirty="0">
                <a:latin typeface="TH SarabunPSK" pitchFamily="34" charset="-34"/>
                <a:cs typeface="TH SarabunPSK" pitchFamily="34" charset="-34"/>
              </a:rPr>
              <a:t>death rate 6 % ( </a:t>
            </a:r>
            <a:r>
              <a:rPr lang="th-TH" sz="1400" b="1" kern="0" dirty="0">
                <a:latin typeface="TH SarabunPSK" pitchFamily="34" charset="-34"/>
                <a:cs typeface="TH SarabunPSK" pitchFamily="34" charset="-34"/>
              </a:rPr>
              <a:t>ไม่สูง) เสียชีวิตมากในจังหวัดอุดรธานีและนครพนม เนื่องจากเป็นผู้ป่วยสูงอายุ และโรค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ร่วม</a:t>
            </a:r>
          </a:p>
          <a:p>
            <a:pPr lvl="0">
              <a:defRPr/>
            </a:pPr>
            <a:r>
              <a:rPr lang="th-TH" sz="1400" b="1" kern="0" dirty="0">
                <a:latin typeface="TH SarabunPSK" pitchFamily="34" charset="-34"/>
                <a:cs typeface="TH SarabunPSK" pitchFamily="34" charset="-34"/>
              </a:rPr>
              <a:t>● 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นครพนมนำ</a:t>
            </a:r>
            <a:r>
              <a:rPr lang="th-TH" sz="1400" b="1" kern="0" dirty="0">
                <a:latin typeface="TH SarabunPSK" pitchFamily="34" charset="-34"/>
                <a:cs typeface="TH SarabunPSK" pitchFamily="34" charset="-34"/>
              </a:rPr>
              <a:t>ร่องเขต โดยใช้ </a:t>
            </a:r>
            <a:r>
              <a:rPr lang="en-US" sz="1400" b="1" kern="0" dirty="0" smtClean="0">
                <a:latin typeface="TH SarabunPSK" pitchFamily="34" charset="-34"/>
                <a:cs typeface="TH SarabunPSK" pitchFamily="34" charset="-34"/>
              </a:rPr>
              <a:t>R506 Dashboard 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ติดตามผู้ป่วย</a:t>
            </a:r>
            <a:r>
              <a:rPr lang="en-US" sz="1400" b="1" kern="0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1400" b="1" kern="0" dirty="0">
                <a:latin typeface="TH SarabunPSK" pitchFamily="34" charset="-34"/>
                <a:cs typeface="TH SarabunPSK" pitchFamily="34" charset="-34"/>
              </a:rPr>
              <a:t>แต่ยังยังมีปัญหา 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คือ ผู้ป่วยย้ายถิ่น ปฏิเสธการรักษา ติดสุรา</a:t>
            </a:r>
          </a:p>
          <a:p>
            <a:pPr lvl="0">
              <a:defRPr/>
            </a:pP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● บุคลากรติดวัณโรค</a:t>
            </a:r>
            <a:endParaRPr lang="th-TH" sz="1400" b="1" kern="0" dirty="0"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5" name="ตาราง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5850447"/>
              </p:ext>
            </p:extLst>
          </p:nvPr>
        </p:nvGraphicFramePr>
        <p:xfrm>
          <a:off x="251520" y="1131591"/>
          <a:ext cx="8640960" cy="36576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293269"/>
                <a:gridCol w="2186427"/>
                <a:gridCol w="2186427"/>
                <a:gridCol w="1974837"/>
              </a:tblGrid>
              <a:tr h="280565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H SarabunPSK" pitchFamily="34" charset="-34"/>
                          <a:cs typeface="TH SarabunPSK" pitchFamily="34" charset="-34"/>
                        </a:rPr>
                        <a:t>GAP</a:t>
                      </a:r>
                      <a:r>
                        <a:rPr lang="en-US" sz="2000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endParaRPr lang="th-TH" sz="20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latin typeface="TH SarabunPSK" pitchFamily="34" charset="-34"/>
                          <a:cs typeface="TH SarabunPSK" pitchFamily="34" charset="-34"/>
                        </a:rPr>
                        <a:t>แผนเขตสุขภาพ</a:t>
                      </a:r>
                      <a:endParaRPr lang="th-TH" sz="20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latin typeface="TH SarabunPSK" pitchFamily="34" charset="-34"/>
                          <a:cs typeface="TH SarabunPSK" pitchFamily="34" charset="-34"/>
                        </a:rPr>
                        <a:t>แผนกรมการแพทย์</a:t>
                      </a:r>
                      <a:endParaRPr lang="th-TH" sz="20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latin typeface="TH SarabunPSK" pitchFamily="34" charset="-34"/>
                          <a:cs typeface="TH SarabunPSK" pitchFamily="34" charset="-34"/>
                        </a:rPr>
                        <a:t>แผนกระทรวงสาธารณสุข</a:t>
                      </a:r>
                      <a:endParaRPr lang="th-TH" sz="20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7506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1.</a:t>
                      </a:r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การ </a:t>
                      </a:r>
                      <a:r>
                        <a:rPr lang="en-US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Treatment : </a:t>
                      </a:r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การเข้าถึงการวินิจฉัย การคัดกรองยังไม่ครอบคลุม</a:t>
                      </a:r>
                    </a:p>
                    <a:p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: บางพื้นที่ ยังไม่มี </a:t>
                      </a:r>
                      <a:r>
                        <a:rPr lang="en-US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mobile CXR </a:t>
                      </a:r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ที่ทั่วถึง</a:t>
                      </a:r>
                    </a:p>
                    <a:p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: แพทย์มีการหมุนเวียน</a:t>
                      </a:r>
                    </a:p>
                    <a:p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: ปัญหาแพ้ยามาก</a:t>
                      </a:r>
                      <a:endParaRPr lang="en-US" sz="1600" b="1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endParaRPr lang="en-US" sz="1600" b="1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r>
                        <a:rPr lang="en-US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2.</a:t>
                      </a:r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 บุคลากรติดวัณโรค</a:t>
                      </a:r>
                    </a:p>
                    <a:p>
                      <a:endParaRPr lang="th-TH" sz="1600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1.</a:t>
                      </a:r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การกระตุ้นการใช้ </a:t>
                      </a:r>
                      <a:r>
                        <a:rPr lang="en-US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gene x-pert </a:t>
                      </a:r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ให้แพทย์เข้าถึงประโยชน์ และใช้มากขึ้น รวมทั้งการแปลผลให้ถูกวิธี ตาม </a:t>
                      </a:r>
                      <a:r>
                        <a:rPr lang="en-US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CPG</a:t>
                      </a:r>
                    </a:p>
                    <a:p>
                      <a:r>
                        <a:rPr lang="en-US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2.</a:t>
                      </a:r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พัฒนาการคัดกรองแยกโรคของผู้ป่วยเพื่อลดการปนเปื้อนและการกระจายเชื้อสู่บุคคลากร อาจต้องมีการจัดจุดคัดแยกโรคชัดเจน โดยมีหนองคายทำได้ดี น่าเป็นแบบอย่าง </a:t>
                      </a:r>
                    </a:p>
                    <a:p>
                      <a:r>
                        <a:rPr lang="en-US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3.</a:t>
                      </a:r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ให้ความรู้มีการจัดการระบบการระบายอากาศที่ได้มาตรฐาน เพื่อลดความกังวลต่อการติดเชื้อต่อบุคคลากร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1.</a:t>
                      </a:r>
                      <a:r>
                        <a:rPr lang="th-TH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กรมการแพทย์ ช่วยการพัฒนา </a:t>
                      </a:r>
                      <a:r>
                        <a:rPr lang="en-US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focal point </a:t>
                      </a:r>
                      <a:r>
                        <a:rPr lang="th-TH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ของแพทย์ให้ครอบคลุมทุกจังหวัดในเขต </a:t>
                      </a:r>
                    </a:p>
                    <a:p>
                      <a:r>
                        <a:rPr lang="en-US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2.</a:t>
                      </a:r>
                      <a:r>
                        <a:rPr lang="th-TH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ประสานกรมควบคุมโรคและ </a:t>
                      </a:r>
                      <a:r>
                        <a:rPr lang="th-TH" sz="1600" b="1" baseline="0" dirty="0" err="1" smtClean="0">
                          <a:latin typeface="TH SarabunPSK" pitchFamily="34" charset="-34"/>
                          <a:cs typeface="TH SarabunPSK" pitchFamily="34" charset="-34"/>
                        </a:rPr>
                        <a:t>สปสช</a:t>
                      </a:r>
                      <a:r>
                        <a:rPr lang="th-TH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. เรื่องยา 2 </a:t>
                      </a:r>
                      <a:r>
                        <a:rPr lang="en-US" sz="1600" b="1" baseline="0" dirty="0" err="1" smtClean="0">
                          <a:latin typeface="TH SarabunPSK" pitchFamily="34" charset="-34"/>
                          <a:cs typeface="TH SarabunPSK" pitchFamily="34" charset="-34"/>
                        </a:rPr>
                        <a:t>nd</a:t>
                      </a:r>
                      <a:r>
                        <a:rPr lang="en-US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line </a:t>
                      </a:r>
                    </a:p>
                    <a:p>
                      <a:endParaRPr lang="th-TH" sz="1600" baseline="0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th-TH" sz="16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7690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ตาราง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8131985"/>
              </p:ext>
            </p:extLst>
          </p:nvPr>
        </p:nvGraphicFramePr>
        <p:xfrm>
          <a:off x="107505" y="915566"/>
          <a:ext cx="8895633" cy="36322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965211"/>
                <a:gridCol w="2965211"/>
                <a:gridCol w="296521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H SarabunPSK" pitchFamily="34" charset="-34"/>
                          <a:cs typeface="TH SarabunPSK" pitchFamily="34" charset="-34"/>
                        </a:rPr>
                        <a:t>GAP</a:t>
                      </a:r>
                      <a:r>
                        <a:rPr lang="en-US" sz="1400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endParaRPr lang="th-TH" sz="14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400" dirty="0" smtClean="0">
                          <a:latin typeface="TH SarabunPSK" pitchFamily="34" charset="-34"/>
                          <a:cs typeface="TH SarabunPSK" pitchFamily="34" charset="-34"/>
                        </a:rPr>
                        <a:t>แผนเขตสุขภาพ</a:t>
                      </a:r>
                      <a:endParaRPr lang="th-TH" sz="14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400" dirty="0" smtClean="0">
                          <a:latin typeface="TH SarabunPSK" pitchFamily="34" charset="-34"/>
                          <a:cs typeface="TH SarabunPSK" pitchFamily="34" charset="-34"/>
                        </a:rPr>
                        <a:t>แผนกรมการแพทย์</a:t>
                      </a:r>
                      <a:endParaRPr lang="th-TH" sz="14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336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1.</a:t>
                      </a:r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 การคัดกรองมะเร็งลำไส้ใหญ่ ขาดเครื่อง </a:t>
                      </a:r>
                      <a:r>
                        <a:rPr lang="en-US" sz="1600" b="1" dirty="0" err="1" smtClean="0">
                          <a:latin typeface="TH SarabunPSK" pitchFamily="34" charset="-34"/>
                          <a:cs typeface="TH SarabunPSK" pitchFamily="34" charset="-34"/>
                        </a:rPr>
                        <a:t>Colonoscope</a:t>
                      </a:r>
                      <a:r>
                        <a:rPr lang="en-US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และแพทย์ส่องกล้องไม่เพียงพอ</a:t>
                      </a:r>
                    </a:p>
                    <a:p>
                      <a:r>
                        <a:rPr lang="en-US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2.</a:t>
                      </a:r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ขาดแคลนบุคลากรด้านรังสีรักษา</a:t>
                      </a:r>
                    </a:p>
                    <a:p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  -แพทย์รังสีรักษา</a:t>
                      </a:r>
                    </a:p>
                    <a:p>
                      <a:r>
                        <a:rPr lang="th-TH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 -นักฟิสิกส์การแพทย์</a:t>
                      </a:r>
                    </a:p>
                    <a:p>
                      <a:r>
                        <a:rPr lang="th-TH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 -นักรังสีการแพทย์</a:t>
                      </a:r>
                      <a:endParaRPr lang="en-US" sz="1600" b="1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r>
                        <a:rPr lang="en-US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  -</a:t>
                      </a:r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พยาบาลเฉพาะทางมะเร็ง</a:t>
                      </a:r>
                      <a:endParaRPr lang="en-US" sz="1600" b="1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r>
                        <a:rPr lang="en-US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3.</a:t>
                      </a:r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การเชื่อมโยงข้อมูลในการส่งต่อ</a:t>
                      </a:r>
                    </a:p>
                    <a:p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3.1</a:t>
                      </a:r>
                      <a:r>
                        <a:rPr lang="th-TH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ทะเบียนมะเร็งยังไม่สมบูรณ์  </a:t>
                      </a:r>
                      <a:b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</a:br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   -การบันทึกข้อมูลยังไม่ครบทุกจังหวัด</a:t>
                      </a:r>
                    </a:p>
                    <a:p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   -การคีย์ข้อมูลไม่ต่อเนื่อง เนื่องจากไม่มีผู้รับผิดชอบหลัก</a:t>
                      </a:r>
                    </a:p>
                    <a:p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  -ฐานข้อมูลใน </a:t>
                      </a:r>
                      <a:r>
                        <a:rPr lang="en-US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TCB </a:t>
                      </a:r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กับพื้นที่ไม่ตรงกัน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1.บริหารจัดการการใช้ </a:t>
                      </a:r>
                      <a:r>
                        <a:rPr lang="en-US" sz="1600" b="1" dirty="0" err="1" smtClean="0">
                          <a:latin typeface="TH SarabunPSK" pitchFamily="34" charset="-34"/>
                          <a:cs typeface="TH SarabunPSK" pitchFamily="34" charset="-34"/>
                        </a:rPr>
                        <a:t>Colonoscope</a:t>
                      </a:r>
                      <a:r>
                        <a:rPr lang="en-US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r>
                        <a:rPr lang="en-US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2.</a:t>
                      </a:r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เพิ่มการผลิตบุคลากรด้านรังสีรักษาตามมาตรฐาน</a:t>
                      </a:r>
                      <a:r>
                        <a:rPr lang="th-TH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(อุดรธานี</a:t>
                      </a:r>
                      <a:r>
                        <a:rPr lang="en-US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,</a:t>
                      </a:r>
                      <a:r>
                        <a:rPr lang="th-TH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สกลนคร)</a:t>
                      </a:r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3.ผู้บริหารติดตามข้อมูลทุกเดือนใน </a:t>
                      </a:r>
                      <a:r>
                        <a:rPr lang="en-US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Thai cancer base</a:t>
                      </a:r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1.ประสานงานกับสมาคมส่องกล้องและหน่วยงานที่เกี่ยวข้อง เช่น รพ.ราชวิถี สถาบันมะเร็งแห่งชาติ รพ.มะเร็งอุดร เป็นต้น เพื่อสนับสนุนการทำ </a:t>
                      </a:r>
                      <a:r>
                        <a:rPr lang="en-US" sz="1600" b="1" dirty="0" err="1" smtClean="0">
                          <a:latin typeface="TH SarabunPSK" pitchFamily="34" charset="-34"/>
                          <a:cs typeface="TH SarabunPSK" pitchFamily="34" charset="-34"/>
                        </a:rPr>
                        <a:t>Colonoscope</a:t>
                      </a:r>
                      <a:r>
                        <a:rPr lang="en-US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ในจังหวัดที่มีความขาดแคลน ทั้งในเรื่องของแพทย์และเครื่องมือ</a:t>
                      </a:r>
                    </a:p>
                    <a:p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2.ประสานแหล่งผลิตบุคลากร</a:t>
                      </a:r>
                      <a:r>
                        <a:rPr lang="th-TH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(มหาวิทยาลัย) ด้านรังสีรักษา</a:t>
                      </a:r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3.พัฒนาโปรแกรมที่สามารถเชื่อมโยงข้อมูลได้ทุกโปรแกรมผ่าน</a:t>
                      </a:r>
                      <a:r>
                        <a:rPr lang="th-TH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en-US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Thai Care Cloud</a:t>
                      </a:r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4.พัฒนา</a:t>
                      </a:r>
                      <a:r>
                        <a:rPr lang="th-TH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en-US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TCB </a:t>
                      </a:r>
                      <a:r>
                        <a:rPr lang="th-TH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ให้มีความเสถียรและสามารถลงข้อมูลแบบไม่ต่อเนื่องได้</a:t>
                      </a:r>
                    </a:p>
                    <a:p>
                      <a:r>
                        <a:rPr lang="th-TH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5.อบรม</a:t>
                      </a:r>
                      <a:r>
                        <a:rPr lang="th-TH" sz="1600" b="1" baseline="0" dirty="0" err="1" smtClean="0">
                          <a:latin typeface="TH SarabunPSK" pitchFamily="34" charset="-34"/>
                          <a:cs typeface="TH SarabunPSK" pitchFamily="34" charset="-34"/>
                        </a:rPr>
                        <a:t>จนท</a:t>
                      </a:r>
                      <a:r>
                        <a:rPr lang="th-TH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.รับผิดชอบปีละ1ครั้ง โดยรพ.มะเร็งอุดรธานีร่วมกับสถาบันมะเร็งแห่งชาติ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" name="รูปห้าเหลี่ยม 6"/>
          <p:cNvSpPr/>
          <p:nvPr/>
        </p:nvSpPr>
        <p:spPr>
          <a:xfrm>
            <a:off x="23482" y="0"/>
            <a:ext cx="1470217" cy="557774"/>
          </a:xfrm>
          <a:prstGeom prst="homePlate">
            <a:avLst/>
          </a:prstGeom>
          <a:solidFill>
            <a:srgbClr val="FF6600"/>
          </a:solidFill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91361" tIns="45680" rIns="91361" bIns="45680" rtlCol="0" anchor="ctr"/>
          <a:lstStyle/>
          <a:p>
            <a:pPr algn="ctr"/>
            <a:r>
              <a:rPr lang="th-TH" sz="2000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สาขา </a:t>
            </a:r>
            <a:r>
              <a:rPr lang="th-TH" sz="20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มะเร็ง</a:t>
            </a:r>
            <a:endParaRPr lang="th-TH" sz="2000" b="1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สี่เหลี่ยมผืนผ้า 3">
            <a:extLst>
              <a:ext uri="{FF2B5EF4-FFF2-40B4-BE49-F238E27FC236}">
                <a16:creationId xmlns="" xmlns:a16="http://schemas.microsoft.com/office/drawing/2014/main" id="{D149FA47-3D5A-4093-ACA9-F685109F8A97}"/>
              </a:ext>
            </a:extLst>
          </p:cNvPr>
          <p:cNvSpPr/>
          <p:nvPr/>
        </p:nvSpPr>
        <p:spPr>
          <a:xfrm>
            <a:off x="1496483" y="-7259"/>
            <a:ext cx="7200800" cy="738664"/>
          </a:xfrm>
          <a:prstGeom prst="rect">
            <a:avLst/>
          </a:prstGeom>
          <a:noFill/>
          <a:ln w="6350" cap="flat" cmpd="sng" algn="ctr">
            <a:solidFill>
              <a:srgbClr val="5B9BD5"/>
            </a:solidFill>
            <a:prstDash val="solid"/>
            <a:miter lim="800000"/>
          </a:ln>
          <a:effectLst/>
        </p:spPr>
        <p:txBody>
          <a:bodyPr wrap="square">
            <a:spAutoFit/>
          </a:bodyPr>
          <a:lstStyle/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400" b="1" kern="0" dirty="0" smtClean="0">
                <a:latin typeface="TH SarabunPSK" pitchFamily="34" charset="-34"/>
                <a:cs typeface="TH SarabunPSK" pitchFamily="34" charset="-34"/>
              </a:rPr>
              <a:t>● 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สถานการณ์โรคมะเร็งในเขต </a:t>
            </a:r>
            <a:r>
              <a:rPr lang="en-US" sz="1400" b="1" kern="0" dirty="0" smtClean="0">
                <a:latin typeface="TH SarabunPSK" pitchFamily="34" charset="-34"/>
                <a:cs typeface="TH SarabunPSK" pitchFamily="34" charset="-34"/>
              </a:rPr>
              <a:t>8 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อันดับ </a:t>
            </a:r>
            <a:r>
              <a:rPr lang="en-US" sz="1400" b="1" kern="0" dirty="0" smtClean="0">
                <a:latin typeface="TH SarabunPSK" pitchFamily="34" charset="-34"/>
                <a:cs typeface="TH SarabunPSK" pitchFamily="34" charset="-34"/>
              </a:rPr>
              <a:t>1 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คือ </a:t>
            </a:r>
            <a:r>
              <a:rPr lang="th-TH" sz="1400" b="1" kern="0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sz="1400" b="1" kern="0" dirty="0" smtClean="0">
                <a:latin typeface="TH SarabunPSK" pitchFamily="34" charset="-34"/>
                <a:cs typeface="TH SarabunPSK" pitchFamily="34" charset="-34"/>
              </a:rPr>
              <a:t>CA liver and bile duct 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รองลงมา คือ </a:t>
            </a:r>
            <a:r>
              <a:rPr lang="en-US" sz="1400" b="1" kern="0" dirty="0" smtClean="0">
                <a:latin typeface="TH SarabunPSK" pitchFamily="34" charset="-34"/>
                <a:cs typeface="TH SarabunPSK" pitchFamily="34" charset="-34"/>
              </a:rPr>
              <a:t>CA Breast 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และ </a:t>
            </a:r>
            <a:r>
              <a:rPr lang="en-US" sz="1400" b="1" kern="0" dirty="0" smtClean="0">
                <a:latin typeface="TH SarabunPSK" pitchFamily="34" charset="-34"/>
                <a:cs typeface="TH SarabunPSK" pitchFamily="34" charset="-34"/>
              </a:rPr>
              <a:t>CA </a:t>
            </a:r>
            <a:r>
              <a:rPr lang="en-US" sz="1400" b="1" kern="0" dirty="0" err="1" smtClean="0">
                <a:latin typeface="TH SarabunPSK" pitchFamily="34" charset="-34"/>
                <a:cs typeface="TH SarabunPSK" pitchFamily="34" charset="-34"/>
              </a:rPr>
              <a:t>colon&amp;rectum</a:t>
            </a:r>
            <a:r>
              <a:rPr lang="en-US" sz="1400" b="1" kern="0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ตามลำดับ</a:t>
            </a:r>
            <a:endParaRPr lang="en-US" sz="1400" b="1" kern="0" dirty="0" smtClean="0">
              <a:latin typeface="TH SarabunPSK" pitchFamily="34" charset="-34"/>
              <a:cs typeface="TH SarabunPSK" pitchFamily="34" charset="-34"/>
            </a:endParaRPr>
          </a:p>
          <a:p>
            <a:pPr lvl="0">
              <a:defRPr/>
            </a:pP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● มะเร็งที่พบมากในเพศชาย ได้แก่ </a:t>
            </a:r>
            <a:r>
              <a:rPr lang="en-US" sz="1400" b="1" kern="0" dirty="0">
                <a:latin typeface="TH SarabunPSK" pitchFamily="34" charset="-34"/>
                <a:cs typeface="TH SarabunPSK" pitchFamily="34" charset="-34"/>
              </a:rPr>
              <a:t>CA liver and bile duct 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,</a:t>
            </a:r>
            <a:r>
              <a:rPr lang="en-US" sz="1400" b="1" kern="0" dirty="0">
                <a:latin typeface="TH SarabunPSK" pitchFamily="34" charset="-34"/>
                <a:cs typeface="TH SarabunPSK" pitchFamily="34" charset="-34"/>
              </a:rPr>
              <a:t> CA </a:t>
            </a:r>
            <a:r>
              <a:rPr lang="en-US" sz="1400" b="1" kern="0" dirty="0" smtClean="0">
                <a:latin typeface="TH SarabunPSK" pitchFamily="34" charset="-34"/>
                <a:cs typeface="TH SarabunPSK" pitchFamily="34" charset="-34"/>
              </a:rPr>
              <a:t>colon &amp; rectum 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และ </a:t>
            </a:r>
            <a:r>
              <a:rPr lang="en-US" sz="1400" b="1" kern="0" dirty="0" smtClean="0">
                <a:latin typeface="TH SarabunPSK" pitchFamily="34" charset="-34"/>
                <a:cs typeface="TH SarabunPSK" pitchFamily="34" charset="-34"/>
              </a:rPr>
              <a:t>CA lung 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ตามลำดับ</a:t>
            </a:r>
            <a:endParaRPr lang="en-US" sz="1400" b="1" kern="0" dirty="0" smtClean="0">
              <a:latin typeface="TH SarabunPSK" pitchFamily="34" charset="-34"/>
              <a:cs typeface="TH SarabunPSK" pitchFamily="34" charset="-34"/>
            </a:endParaRPr>
          </a:p>
          <a:p>
            <a:pPr lvl="0">
              <a:defRPr/>
            </a:pP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● มะเร็ง</a:t>
            </a:r>
            <a:r>
              <a:rPr lang="th-TH" sz="1400" b="1" kern="0" dirty="0">
                <a:latin typeface="TH SarabunPSK" pitchFamily="34" charset="-34"/>
                <a:cs typeface="TH SarabunPSK" pitchFamily="34" charset="-34"/>
              </a:rPr>
              <a:t>ที่พบมากใน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เพศหญิง </a:t>
            </a:r>
            <a:r>
              <a:rPr lang="th-TH" sz="1400" b="1" kern="0" dirty="0">
                <a:latin typeface="TH SarabunPSK" pitchFamily="34" charset="-34"/>
                <a:cs typeface="TH SarabunPSK" pitchFamily="34" charset="-34"/>
              </a:rPr>
              <a:t>ได้แก่ </a:t>
            </a:r>
            <a:r>
              <a:rPr lang="en-US" sz="1400" b="1" kern="0" dirty="0" smtClean="0">
                <a:latin typeface="TH SarabunPSK" pitchFamily="34" charset="-34"/>
                <a:cs typeface="TH SarabunPSK" pitchFamily="34" charset="-34"/>
              </a:rPr>
              <a:t>CA breast ,CA cervix 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 และ </a:t>
            </a:r>
            <a:r>
              <a:rPr lang="en-US" sz="1400" b="1" kern="0" dirty="0">
                <a:latin typeface="TH SarabunPSK" pitchFamily="34" charset="-34"/>
                <a:cs typeface="TH SarabunPSK" pitchFamily="34" charset="-34"/>
              </a:rPr>
              <a:t>CA liver and bile duct </a:t>
            </a:r>
            <a:r>
              <a:rPr lang="en-US" sz="1400" b="1" kern="0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ตามลำดับ</a:t>
            </a:r>
            <a:endParaRPr kumimoji="0" lang="th-TH" sz="14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3482" y="4731990"/>
            <a:ext cx="46205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600" b="1" dirty="0" smtClean="0">
                <a:latin typeface="TH SarabunPSK" pitchFamily="34" charset="-34"/>
                <a:cs typeface="TH SarabunPSK" pitchFamily="34" charset="-34"/>
              </a:rPr>
              <a:t>หมายเหตุ </a:t>
            </a:r>
            <a:r>
              <a:rPr lang="en-US" sz="1600" b="1" dirty="0" smtClean="0">
                <a:latin typeface="TH SarabunPSK" pitchFamily="34" charset="-34"/>
                <a:cs typeface="TH SarabunPSK" pitchFamily="34" charset="-34"/>
              </a:rPr>
              <a:t>: </a:t>
            </a:r>
            <a:r>
              <a:rPr lang="th-TH" sz="1600" b="1" dirty="0" smtClean="0">
                <a:latin typeface="TH SarabunPSK" pitchFamily="34" charset="-34"/>
                <a:cs typeface="TH SarabunPSK" pitchFamily="34" charset="-34"/>
              </a:rPr>
              <a:t>เป็นข้อมูลจาก </a:t>
            </a:r>
            <a:r>
              <a:rPr lang="en-US" sz="1600" b="1" dirty="0" smtClean="0">
                <a:latin typeface="TH SarabunPSK" pitchFamily="34" charset="-34"/>
                <a:cs typeface="TH SarabunPSK" pitchFamily="34" charset="-34"/>
              </a:rPr>
              <a:t>PM </a:t>
            </a:r>
            <a:r>
              <a:rPr lang="th-TH" sz="1600" b="1" dirty="0" smtClean="0">
                <a:latin typeface="TH SarabunPSK" pitchFamily="34" charset="-34"/>
                <a:cs typeface="TH SarabunPSK" pitchFamily="34" charset="-34"/>
              </a:rPr>
              <a:t>สาขามะเร็งและ จากทีมตรวจราชการ เขต 8</a:t>
            </a:r>
            <a:endParaRPr lang="th-TH" sz="1600" b="1" dirty="0"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047690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ตาราง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4042685"/>
              </p:ext>
            </p:extLst>
          </p:nvPr>
        </p:nvGraphicFramePr>
        <p:xfrm>
          <a:off x="179512" y="1978085"/>
          <a:ext cx="8640960" cy="29768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293269"/>
                <a:gridCol w="2186427"/>
                <a:gridCol w="2186427"/>
                <a:gridCol w="197483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TH SarabunPSK" pitchFamily="34" charset="-34"/>
                          <a:cs typeface="TH SarabunPSK" pitchFamily="34" charset="-34"/>
                        </a:rPr>
                        <a:t>GAP</a:t>
                      </a:r>
                      <a:endParaRPr lang="th-TH" sz="15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500" dirty="0" smtClean="0">
                          <a:latin typeface="TH SarabunPSK" pitchFamily="34" charset="-34"/>
                          <a:cs typeface="TH SarabunPSK" pitchFamily="34" charset="-34"/>
                        </a:rPr>
                        <a:t>แผนเขตสุขภาพ</a:t>
                      </a:r>
                      <a:endParaRPr lang="th-TH" sz="15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500" dirty="0" smtClean="0">
                          <a:latin typeface="TH SarabunPSK" pitchFamily="34" charset="-34"/>
                          <a:cs typeface="TH SarabunPSK" pitchFamily="34" charset="-34"/>
                        </a:rPr>
                        <a:t>แผนกรมการแพทย์</a:t>
                      </a:r>
                      <a:endParaRPr lang="th-TH" sz="15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500" dirty="0" smtClean="0">
                          <a:latin typeface="TH SarabunPSK" pitchFamily="34" charset="-34"/>
                          <a:cs typeface="TH SarabunPSK" pitchFamily="34" charset="-34"/>
                        </a:rPr>
                        <a:t>แผนกระทรวงสาธารณสุข</a:t>
                      </a:r>
                      <a:endParaRPr lang="th-TH" sz="15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2520">
                <a:tc>
                  <a:txBody>
                    <a:bodyPr/>
                    <a:lstStyle/>
                    <a:p>
                      <a:r>
                        <a:rPr lang="en-US" sz="15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1.Information</a:t>
                      </a:r>
                    </a:p>
                    <a:p>
                      <a:r>
                        <a:rPr lang="th-TH" sz="15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ขาดโปรแกรมการบันทึก และส่งต่อข้อมูล </a:t>
                      </a:r>
                      <a:r>
                        <a:rPr lang="en-US" sz="1500" b="1" dirty="0" smtClean="0">
                          <a:latin typeface="TH SarabunPSK" pitchFamily="34" charset="-34"/>
                          <a:cs typeface="TH SarabunPSK" pitchFamily="34" charset="-34"/>
                        </a:rPr>
                        <a:t>IMC</a:t>
                      </a:r>
                      <a:endParaRPr lang="th-TH" sz="1500" b="1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r>
                        <a:rPr lang="en-US" sz="1500" b="1" dirty="0" smtClean="0">
                          <a:latin typeface="TH SarabunPSK" pitchFamily="34" charset="-34"/>
                          <a:cs typeface="TH SarabunPSK" pitchFamily="34" charset="-34"/>
                        </a:rPr>
                        <a:t>2.Health</a:t>
                      </a:r>
                      <a:r>
                        <a:rPr lang="en-US" sz="15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workforce</a:t>
                      </a:r>
                      <a:endParaRPr lang="th-TH" sz="1500" b="1" baseline="0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r>
                        <a:rPr lang="th-TH" sz="15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ขาดกำลังบุคลากร เช่น พยาบาลฟื้นฟู และกายภาพ</a:t>
                      </a:r>
                      <a:endParaRPr lang="en-US" sz="1500" b="1" baseline="0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r>
                        <a:rPr lang="en-US" sz="1500" b="1" dirty="0" smtClean="0">
                          <a:latin typeface="TH SarabunPSK" pitchFamily="34" charset="-34"/>
                          <a:cs typeface="TH SarabunPSK" pitchFamily="34" charset="-34"/>
                        </a:rPr>
                        <a:t>3.Service Delivery</a:t>
                      </a:r>
                      <a:endParaRPr lang="th-TH" sz="1500" b="1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r>
                        <a:rPr lang="th-TH" sz="1500" b="1" dirty="0" smtClean="0">
                          <a:latin typeface="TH SarabunPSK" pitchFamily="34" charset="-34"/>
                          <a:cs typeface="TH SarabunPSK" pitchFamily="34" charset="-34"/>
                        </a:rPr>
                        <a:t>- การประเมิน/ส่งต่อผู้ป่วยเพื่อเข้าโปรแกรม </a:t>
                      </a:r>
                      <a:r>
                        <a:rPr lang="en-US" sz="1500" b="1" dirty="0" smtClean="0">
                          <a:latin typeface="TH SarabunPSK" pitchFamily="34" charset="-34"/>
                          <a:cs typeface="TH SarabunPSK" pitchFamily="34" charset="-34"/>
                        </a:rPr>
                        <a:t>IMC </a:t>
                      </a:r>
                      <a:r>
                        <a:rPr lang="th-TH" sz="15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ยังไม่ครอบคลุม</a:t>
                      </a:r>
                    </a:p>
                    <a:p>
                      <a:r>
                        <a:rPr lang="th-TH" sz="1500" b="1" dirty="0" smtClean="0">
                          <a:latin typeface="TH SarabunPSK" pitchFamily="34" charset="-34"/>
                          <a:cs typeface="TH SarabunPSK" pitchFamily="34" charset="-34"/>
                        </a:rPr>
                        <a:t>- ขาดการประเมินติดตามค่า </a:t>
                      </a:r>
                      <a:r>
                        <a:rPr lang="en-US" sz="1500" b="1" dirty="0" smtClean="0">
                          <a:latin typeface="TH SarabunPSK" pitchFamily="34" charset="-34"/>
                          <a:cs typeface="TH SarabunPSK" pitchFamily="34" charset="-34"/>
                        </a:rPr>
                        <a:t>BI </a:t>
                      </a:r>
                      <a:r>
                        <a:rPr lang="th-TH" sz="15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หลังการฟื้นฟู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1.</a:t>
                      </a:r>
                      <a:r>
                        <a:rPr lang="th-TH" sz="15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รพ</a:t>
                      </a:r>
                      <a:r>
                        <a:rPr lang="en-US" sz="1500" b="1" dirty="0" smtClean="0">
                          <a:latin typeface="TH SarabunPSK" pitchFamily="34" charset="-34"/>
                          <a:cs typeface="TH SarabunPSK" pitchFamily="34" charset="-34"/>
                        </a:rPr>
                        <a:t>.</a:t>
                      </a:r>
                      <a:r>
                        <a:rPr lang="th-TH" sz="15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นครพนม</a:t>
                      </a:r>
                      <a:r>
                        <a:rPr lang="th-TH" sz="15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พัฒนา </a:t>
                      </a:r>
                      <a:r>
                        <a:rPr lang="en-US" sz="1500" b="1" baseline="0" dirty="0" err="1" smtClean="0">
                          <a:latin typeface="TH SarabunPSK" pitchFamily="34" charset="-34"/>
                          <a:cs typeface="TH SarabunPSK" pitchFamily="34" charset="-34"/>
                        </a:rPr>
                        <a:t>Appication</a:t>
                      </a:r>
                      <a:r>
                        <a:rPr lang="en-US" sz="15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15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บันทึกข้อมูล </a:t>
                      </a:r>
                      <a:r>
                        <a:rPr lang="en-US" sz="15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IMC </a:t>
                      </a:r>
                      <a:r>
                        <a:rPr lang="th-TH" sz="15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เพื่อใช้ทั้งเขตสุขภาพ</a:t>
                      </a:r>
                      <a:endParaRPr lang="th-TH" sz="15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r>
                        <a:rPr lang="en-US" sz="1500" b="1" dirty="0" smtClean="0">
                          <a:latin typeface="TH SarabunPSK" pitchFamily="34" charset="-34"/>
                          <a:cs typeface="TH SarabunPSK" pitchFamily="34" charset="-34"/>
                        </a:rPr>
                        <a:t>2.</a:t>
                      </a:r>
                      <a:r>
                        <a:rPr lang="th-TH" sz="15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พัฒนาศักยภาพบุคลากรในพื้นที่</a:t>
                      </a:r>
                    </a:p>
                    <a:p>
                      <a:r>
                        <a:rPr lang="th-TH" sz="1500" b="1" dirty="0" smtClean="0">
                          <a:latin typeface="TH SarabunPSK" pitchFamily="34" charset="-34"/>
                          <a:cs typeface="TH SarabunPSK" pitchFamily="34" charset="-34"/>
                        </a:rPr>
                        <a:t>3.จัดอบรมบุคลากรในพื้นที่ โดยขอรับการสนับสนุนวิทยากรจากส่วนกลาง</a:t>
                      </a:r>
                      <a:endParaRPr lang="th-TH" sz="15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endParaRPr lang="th-TH" sz="1500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endParaRPr lang="th-TH" sz="15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5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1.สนับสนุนการจัดอบรม</a:t>
                      </a:r>
                      <a:endParaRPr lang="th-TH" sz="15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r>
                        <a:rPr lang="th-TH" sz="1500" b="1" dirty="0" smtClean="0">
                          <a:latin typeface="TH SarabunPSK" pitchFamily="34" charset="-34"/>
                          <a:cs typeface="TH SarabunPSK" pitchFamily="34" charset="-34"/>
                        </a:rPr>
                        <a:t>2. พัฒนาคู่มือ/แนวทางดำเนินงาน </a:t>
                      </a:r>
                      <a:r>
                        <a:rPr lang="en-US" sz="1500" b="1" dirty="0" smtClean="0">
                          <a:latin typeface="TH SarabunPSK" pitchFamily="34" charset="-34"/>
                          <a:cs typeface="TH SarabunPSK" pitchFamily="34" charset="-34"/>
                        </a:rPr>
                        <a:t>IMC </a:t>
                      </a:r>
                      <a:r>
                        <a:rPr lang="th-TH" sz="15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แต่ละรูปแบบให้ชัดเจน</a:t>
                      </a:r>
                    </a:p>
                    <a:p>
                      <a:endParaRPr lang="th-TH" sz="15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5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1.พัฒนาโปรแกรม </a:t>
                      </a:r>
                      <a:r>
                        <a:rPr lang="en-US" sz="1500" b="1" dirty="0" smtClean="0">
                          <a:latin typeface="TH SarabunPSK" pitchFamily="34" charset="-34"/>
                          <a:cs typeface="TH SarabunPSK" pitchFamily="34" charset="-34"/>
                        </a:rPr>
                        <a:t>IMC </a:t>
                      </a:r>
                      <a:r>
                        <a:rPr lang="th-TH" sz="15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ที่เชื่อมกับฐานข้อมูลของรพ</a:t>
                      </a:r>
                      <a:r>
                        <a:rPr lang="en-US" sz="1500" b="1" dirty="0" smtClean="0">
                          <a:latin typeface="TH SarabunPSK" pitchFamily="34" charset="-34"/>
                          <a:cs typeface="TH SarabunPSK" pitchFamily="34" charset="-34"/>
                        </a:rPr>
                        <a:t>.</a:t>
                      </a:r>
                      <a:r>
                        <a:rPr lang="th-TH" sz="15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ทุกระดับ</a:t>
                      </a:r>
                      <a:endParaRPr lang="th-TH" sz="15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" name="รูปห้าเหลี่ยม 6"/>
          <p:cNvSpPr/>
          <p:nvPr/>
        </p:nvSpPr>
        <p:spPr>
          <a:xfrm>
            <a:off x="0" y="0"/>
            <a:ext cx="1489071" cy="557774"/>
          </a:xfrm>
          <a:prstGeom prst="homePlate">
            <a:avLst/>
          </a:prstGeom>
          <a:solidFill>
            <a:srgbClr val="FF6600"/>
          </a:solidFill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91361" tIns="45680" rIns="91361" bIns="45680" rtlCol="0" anchor="ctr"/>
          <a:lstStyle/>
          <a:p>
            <a:pPr algn="ctr"/>
            <a:r>
              <a:rPr lang="th-TH" sz="2000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สาขา </a:t>
            </a:r>
            <a:r>
              <a:rPr lang="en-US" sz="20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IMC</a:t>
            </a:r>
            <a:endParaRPr lang="th-TH" sz="2000" b="1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สี่เหลี่ยมผืนผ้า 3">
            <a:extLst>
              <a:ext uri="{FF2B5EF4-FFF2-40B4-BE49-F238E27FC236}">
                <a16:creationId xmlns="" xmlns:a16="http://schemas.microsoft.com/office/drawing/2014/main" id="{D149FA47-3D5A-4093-ACA9-F685109F8A97}"/>
              </a:ext>
            </a:extLst>
          </p:cNvPr>
          <p:cNvSpPr/>
          <p:nvPr/>
        </p:nvSpPr>
        <p:spPr>
          <a:xfrm>
            <a:off x="1496482" y="-7259"/>
            <a:ext cx="7647518" cy="1815882"/>
          </a:xfrm>
          <a:prstGeom prst="rect">
            <a:avLst/>
          </a:prstGeom>
          <a:noFill/>
          <a:ln w="6350" cap="flat" cmpd="sng" algn="ctr">
            <a:solidFill>
              <a:srgbClr val="5B9BD5"/>
            </a:solidFill>
            <a:prstDash val="solid"/>
            <a:miter lim="800000"/>
          </a:ln>
          <a:effectLst/>
        </p:spPr>
        <p:txBody>
          <a:bodyPr wrap="square">
            <a:spAutoFit/>
          </a:bodyPr>
          <a:lstStyle/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400" b="1" kern="0" dirty="0" smtClean="0">
                <a:latin typeface="TH SarabunPSK" pitchFamily="34" charset="-34"/>
                <a:cs typeface="TH SarabunPSK" pitchFamily="34" charset="-34"/>
              </a:rPr>
              <a:t>● 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มีการแต่งตั้งคณะกรรมการ </a:t>
            </a:r>
            <a:r>
              <a:rPr lang="en-US" sz="1400" b="1" kern="0" dirty="0" smtClean="0">
                <a:latin typeface="TH SarabunPSK" pitchFamily="34" charset="-34"/>
                <a:cs typeface="TH SarabunPSK" pitchFamily="34" charset="-34"/>
              </a:rPr>
              <a:t>IMC 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ทั้งในระดับเขต และระดับจังหวัด ครบทุกแห่ง</a:t>
            </a:r>
          </a:p>
          <a:p>
            <a:pPr lvl="0">
              <a:defRPr/>
            </a:pP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●จ.</a:t>
            </a:r>
            <a:r>
              <a:rPr lang="th-TH" sz="1400" b="1" kern="0" dirty="0">
                <a:latin typeface="TH SarabunPSK" pitchFamily="34" charset="-34"/>
                <a:cs typeface="TH SarabunPSK" pitchFamily="34" charset="-34"/>
              </a:rPr>
              <a:t>หนองคาย  แม่ข่าย: รพ.หนองคาย 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 ลูก</a:t>
            </a:r>
            <a:r>
              <a:rPr lang="th-TH" sz="1400" b="1" kern="0" dirty="0">
                <a:latin typeface="TH SarabunPSK" pitchFamily="34" charset="-34"/>
                <a:cs typeface="TH SarabunPSK" pitchFamily="34" charset="-34"/>
              </a:rPr>
              <a:t>ข่าย: ปี 2561 รพ.</a:t>
            </a:r>
            <a:r>
              <a:rPr lang="th-TH" sz="1400" b="1" kern="0" dirty="0" err="1">
                <a:latin typeface="TH SarabunPSK" pitchFamily="34" charset="-34"/>
                <a:cs typeface="TH SarabunPSK" pitchFamily="34" charset="-34"/>
              </a:rPr>
              <a:t>รัตนวา</a:t>
            </a:r>
            <a:r>
              <a:rPr lang="th-TH" sz="1400" b="1" kern="0" dirty="0">
                <a:latin typeface="TH SarabunPSK" pitchFamily="34" charset="-34"/>
                <a:cs typeface="TH SarabunPSK" pitchFamily="34" charset="-34"/>
              </a:rPr>
              <a:t>ปี, รพ.ศรี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เชียงใหม่ปี </a:t>
            </a:r>
            <a:r>
              <a:rPr lang="th-TH" sz="1400" b="1" kern="0" dirty="0">
                <a:latin typeface="TH SarabunPSK" pitchFamily="34" charset="-34"/>
                <a:cs typeface="TH SarabunPSK" pitchFamily="34" charset="-34"/>
              </a:rPr>
              <a:t>2562 รพ.โพนพิสัย และปี 2563 รพ.ท่า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บ่อ</a:t>
            </a:r>
          </a:p>
          <a:p>
            <a:pPr lvl="0">
              <a:defRPr/>
            </a:pP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● </a:t>
            </a:r>
            <a:r>
              <a:rPr lang="th-TH" sz="1400" b="1" kern="0" dirty="0">
                <a:latin typeface="TH SarabunPSK" pitchFamily="34" charset="-34"/>
                <a:cs typeface="TH SarabunPSK" pitchFamily="34" charset="-34"/>
              </a:rPr>
              <a:t>จ.บึงกาฬ อยู่ระหว่างดำเนินการ (</a:t>
            </a:r>
            <a:r>
              <a:rPr lang="en-US" sz="1400" b="1" kern="0" dirty="0" smtClean="0">
                <a:latin typeface="TH SarabunPSK" pitchFamily="34" charset="-34"/>
                <a:cs typeface="TH SarabunPSK" pitchFamily="34" charset="-34"/>
              </a:rPr>
              <a:t>plan)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 แม่</a:t>
            </a:r>
            <a:r>
              <a:rPr lang="th-TH" sz="1400" b="1" kern="0" dirty="0">
                <a:latin typeface="TH SarabunPSK" pitchFamily="34" charset="-34"/>
                <a:cs typeface="TH SarabunPSK" pitchFamily="34" charset="-34"/>
              </a:rPr>
              <a:t>ข่าย: รพ.บึง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กาฬ    ลูก</a:t>
            </a:r>
            <a:r>
              <a:rPr lang="th-TH" sz="1400" b="1" kern="0" dirty="0">
                <a:latin typeface="TH SarabunPSK" pitchFamily="34" charset="-34"/>
                <a:cs typeface="TH SarabunPSK" pitchFamily="34" charset="-34"/>
              </a:rPr>
              <a:t>ข่าย: รพ.เซ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กา</a:t>
            </a:r>
          </a:p>
          <a:p>
            <a:pPr lvl="0">
              <a:defRPr/>
            </a:pP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● </a:t>
            </a:r>
            <a:r>
              <a:rPr lang="th-TH" sz="1400" b="1" kern="0" dirty="0">
                <a:latin typeface="TH SarabunPSK" pitchFamily="34" charset="-34"/>
                <a:cs typeface="TH SarabunPSK" pitchFamily="34" charset="-34"/>
              </a:rPr>
              <a:t>จ.นครพนม  แม่ข่าย: รพ.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นครพนม    ลูก</a:t>
            </a:r>
            <a:r>
              <a:rPr lang="th-TH" sz="1400" b="1" kern="0" dirty="0">
                <a:latin typeface="TH SarabunPSK" pitchFamily="34" charset="-34"/>
                <a:cs typeface="TH SarabunPSK" pitchFamily="34" charset="-34"/>
              </a:rPr>
              <a:t>ข่าย: รพ.ท่าอุ</a:t>
            </a:r>
            <a:r>
              <a:rPr lang="th-TH" sz="1400" b="1" kern="0" dirty="0" err="1">
                <a:latin typeface="TH SarabunPSK" pitchFamily="34" charset="-34"/>
                <a:cs typeface="TH SarabunPSK" pitchFamily="34" charset="-34"/>
              </a:rPr>
              <a:t>เทน</a:t>
            </a:r>
            <a:r>
              <a:rPr lang="th-TH" sz="1400" b="1" kern="0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 (</a:t>
            </a:r>
            <a:r>
              <a:rPr lang="en-US" sz="1400" b="1" kern="0" dirty="0">
                <a:latin typeface="TH SarabunPSK" pitchFamily="34" charset="-34"/>
                <a:cs typeface="TH SarabunPSK" pitchFamily="34" charset="-34"/>
              </a:rPr>
              <a:t>Intermediate bed 2 </a:t>
            </a:r>
            <a:r>
              <a:rPr lang="th-TH" sz="1400" b="1" kern="0" dirty="0">
                <a:latin typeface="TH SarabunPSK" pitchFamily="34" charset="-34"/>
                <a:cs typeface="TH SarabunPSK" pitchFamily="34" charset="-34"/>
              </a:rPr>
              <a:t>เตียง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)</a:t>
            </a:r>
          </a:p>
          <a:p>
            <a:pPr lvl="0">
              <a:defRPr/>
            </a:pPr>
            <a:r>
              <a:rPr lang="th-TH" sz="1400" b="1" kern="0" dirty="0">
                <a:latin typeface="TH SarabunPSK" pitchFamily="34" charset="-34"/>
                <a:cs typeface="TH SarabunPSK" pitchFamily="34" charset="-34"/>
              </a:rPr>
              <a:t>● จ.สกลนคร  อยู่ระหว่างดำเนินการ (เริ่มทำใน </a:t>
            </a:r>
            <a:r>
              <a:rPr lang="en-US" sz="1400" b="1" kern="0" dirty="0">
                <a:latin typeface="TH SarabunPSK" pitchFamily="34" charset="-34"/>
                <a:cs typeface="TH SarabunPSK" pitchFamily="34" charset="-34"/>
              </a:rPr>
              <a:t>Stroke </a:t>
            </a:r>
            <a:r>
              <a:rPr lang="th-TH" sz="1400" b="1" kern="0" dirty="0">
                <a:latin typeface="TH SarabunPSK" pitchFamily="34" charset="-34"/>
                <a:cs typeface="TH SarabunPSK" pitchFamily="34" charset="-34"/>
              </a:rPr>
              <a:t>ก่อน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)    แม่</a:t>
            </a:r>
            <a:r>
              <a:rPr lang="th-TH" sz="1400" b="1" kern="0" dirty="0">
                <a:latin typeface="TH SarabunPSK" pitchFamily="34" charset="-34"/>
                <a:cs typeface="TH SarabunPSK" pitchFamily="34" charset="-34"/>
              </a:rPr>
              <a:t>ข่าย: รพ.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สกลนคร    ลูก</a:t>
            </a:r>
            <a:r>
              <a:rPr lang="th-TH" sz="1400" b="1" kern="0" dirty="0">
                <a:latin typeface="TH SarabunPSK" pitchFamily="34" charset="-34"/>
                <a:cs typeface="TH SarabunPSK" pitchFamily="34" charset="-34"/>
              </a:rPr>
              <a:t>ข่าย: อยู่ระหว่างเตรียมการใน </a:t>
            </a:r>
            <a:r>
              <a:rPr lang="th-TH" sz="1400" b="1" kern="0" dirty="0" err="1">
                <a:latin typeface="TH SarabunPSK" pitchFamily="34" charset="-34"/>
                <a:cs typeface="TH SarabunPSK" pitchFamily="34" charset="-34"/>
              </a:rPr>
              <a:t>รพช</a:t>
            </a:r>
            <a:r>
              <a:rPr lang="th-TH" sz="1400" b="1" kern="0" dirty="0">
                <a:latin typeface="TH SarabunPSK" pitchFamily="34" charset="-34"/>
                <a:cs typeface="TH SarabunPSK" pitchFamily="34" charset="-34"/>
              </a:rPr>
              <a:t>. ทั้ง 17 แห่ง</a:t>
            </a:r>
          </a:p>
          <a:p>
            <a:pPr lvl="0">
              <a:defRPr/>
            </a:pPr>
            <a:r>
              <a:rPr lang="th-TH" sz="1400" b="1" kern="0" dirty="0">
                <a:latin typeface="TH SarabunPSK" pitchFamily="34" charset="-34"/>
                <a:cs typeface="TH SarabunPSK" pitchFamily="34" charset="-34"/>
              </a:rPr>
              <a:t>● 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จ.อุดรธานี   แม่</a:t>
            </a:r>
            <a:r>
              <a:rPr lang="th-TH" sz="1400" b="1" kern="0" dirty="0">
                <a:latin typeface="TH SarabunPSK" pitchFamily="34" charset="-34"/>
                <a:cs typeface="TH SarabunPSK" pitchFamily="34" charset="-34"/>
              </a:rPr>
              <a:t>ข่าย: รพ.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อุดรธานี   ลูก</a:t>
            </a:r>
            <a:r>
              <a:rPr lang="th-TH" sz="1400" b="1" kern="0" dirty="0">
                <a:latin typeface="TH SarabunPSK" pitchFamily="34" charset="-34"/>
                <a:cs typeface="TH SarabunPSK" pitchFamily="34" charset="-34"/>
              </a:rPr>
              <a:t>ข่าย: รพ. ระดับ </a:t>
            </a:r>
            <a:r>
              <a:rPr lang="en-US" sz="1400" b="1" kern="0" dirty="0">
                <a:latin typeface="TH SarabunPSK" pitchFamily="34" charset="-34"/>
                <a:cs typeface="TH SarabunPSK" pitchFamily="34" charset="-34"/>
              </a:rPr>
              <a:t>M1, M2 </a:t>
            </a:r>
            <a:r>
              <a:rPr lang="th-TH" sz="1400" b="1" kern="0" dirty="0">
                <a:latin typeface="TH SarabunPSK" pitchFamily="34" charset="-34"/>
                <a:cs typeface="TH SarabunPSK" pitchFamily="34" charset="-34"/>
              </a:rPr>
              <a:t>ทุกแห่ง</a:t>
            </a:r>
          </a:p>
          <a:p>
            <a:pPr lvl="0">
              <a:defRPr/>
            </a:pP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● </a:t>
            </a:r>
            <a:r>
              <a:rPr lang="th-TH" sz="1400" b="1" kern="0" dirty="0">
                <a:latin typeface="TH SarabunPSK" pitchFamily="34" charset="-34"/>
                <a:cs typeface="TH SarabunPSK" pitchFamily="34" charset="-34"/>
              </a:rPr>
              <a:t>จ.หนองบัวลำภู  อยู่ระหว่างดำเนินการ (</a:t>
            </a:r>
            <a:r>
              <a:rPr lang="en-US" sz="1400" b="1" kern="0" dirty="0" smtClean="0">
                <a:latin typeface="TH SarabunPSK" pitchFamily="34" charset="-34"/>
                <a:cs typeface="TH SarabunPSK" pitchFamily="34" charset="-34"/>
              </a:rPr>
              <a:t>plan)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  แม่</a:t>
            </a:r>
            <a:r>
              <a:rPr lang="th-TH" sz="1400" b="1" kern="0" dirty="0">
                <a:latin typeface="TH SarabunPSK" pitchFamily="34" charset="-34"/>
                <a:cs typeface="TH SarabunPSK" pitchFamily="34" charset="-34"/>
              </a:rPr>
              <a:t>ข่าย: รพ.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หนองบัวลำภู   ลูก</a:t>
            </a:r>
            <a:r>
              <a:rPr lang="th-TH" sz="1400" b="1" kern="0" dirty="0">
                <a:latin typeface="TH SarabunPSK" pitchFamily="34" charset="-34"/>
                <a:cs typeface="TH SarabunPSK" pitchFamily="34" charset="-34"/>
              </a:rPr>
              <a:t>ข่าย: รพ.นากลาง</a:t>
            </a:r>
          </a:p>
          <a:p>
            <a:pPr lvl="0">
              <a:defRPr/>
            </a:pP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●จ.เลย  </a:t>
            </a:r>
            <a:r>
              <a:rPr lang="th-TH" sz="1400" b="1" kern="0" dirty="0">
                <a:latin typeface="TH SarabunPSK" pitchFamily="34" charset="-34"/>
                <a:cs typeface="TH SarabunPSK" pitchFamily="34" charset="-34"/>
              </a:rPr>
              <a:t>อยู่ระหว่างดำเนินการ (</a:t>
            </a:r>
            <a:r>
              <a:rPr lang="en-US" sz="1400" b="1" kern="0" dirty="0" smtClean="0">
                <a:latin typeface="TH SarabunPSK" pitchFamily="34" charset="-34"/>
                <a:cs typeface="TH SarabunPSK" pitchFamily="34" charset="-34"/>
              </a:rPr>
              <a:t>plan)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 แม่</a:t>
            </a:r>
            <a:r>
              <a:rPr lang="th-TH" sz="1400" b="1" kern="0" dirty="0">
                <a:latin typeface="TH SarabunPSK" pitchFamily="34" charset="-34"/>
                <a:cs typeface="TH SarabunPSK" pitchFamily="34" charset="-34"/>
              </a:rPr>
              <a:t>ข่าย: รพ.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เลย   ลูก</a:t>
            </a:r>
            <a:r>
              <a:rPr lang="th-TH" sz="1400" b="1" kern="0" dirty="0">
                <a:latin typeface="TH SarabunPSK" pitchFamily="34" charset="-34"/>
                <a:cs typeface="TH SarabunPSK" pitchFamily="34" charset="-34"/>
              </a:rPr>
              <a:t>ข่าย: รพ.วังสะพุง, รพ.ด่าน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ซ้าย</a:t>
            </a:r>
            <a:endParaRPr lang="th-TH" sz="1400" b="1" kern="0" dirty="0"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923788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รูปห้าเหลี่ยม 3"/>
          <p:cNvSpPr/>
          <p:nvPr/>
        </p:nvSpPr>
        <p:spPr>
          <a:xfrm>
            <a:off x="7090" y="0"/>
            <a:ext cx="2620694" cy="557774"/>
          </a:xfrm>
          <a:prstGeom prst="homePlate">
            <a:avLst/>
          </a:prstGeom>
          <a:solidFill>
            <a:srgbClr val="FF6600"/>
          </a:solidFill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91361" tIns="45680" rIns="91361" bIns="45680" rtlCol="0" anchor="ctr"/>
          <a:lstStyle/>
          <a:p>
            <a:r>
              <a:rPr lang="th-TH" sz="20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สาขา </a:t>
            </a:r>
            <a:r>
              <a:rPr lang="en-US" sz="20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Capture </a:t>
            </a:r>
            <a:r>
              <a:rPr lang="en-US" sz="2000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The Fracture</a:t>
            </a:r>
            <a:endParaRPr lang="th-TH" sz="2000" b="1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5" name="ตาราง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9904927"/>
              </p:ext>
            </p:extLst>
          </p:nvPr>
        </p:nvGraphicFramePr>
        <p:xfrm>
          <a:off x="251520" y="1203598"/>
          <a:ext cx="8640960" cy="29260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293269"/>
                <a:gridCol w="2186427"/>
                <a:gridCol w="2186427"/>
                <a:gridCol w="197483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H SarabunPSK" pitchFamily="34" charset="-34"/>
                          <a:cs typeface="TH SarabunPSK" pitchFamily="34" charset="-34"/>
                        </a:rPr>
                        <a:t>GAP</a:t>
                      </a:r>
                      <a:r>
                        <a:rPr lang="en-US" sz="2000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endParaRPr lang="th-TH" sz="20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latin typeface="TH SarabunPSK" pitchFamily="34" charset="-34"/>
                          <a:cs typeface="TH SarabunPSK" pitchFamily="34" charset="-34"/>
                        </a:rPr>
                        <a:t>แผนเขตสุขภาพ</a:t>
                      </a:r>
                      <a:endParaRPr lang="th-TH" sz="20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latin typeface="TH SarabunPSK" pitchFamily="34" charset="-34"/>
                          <a:cs typeface="TH SarabunPSK" pitchFamily="34" charset="-34"/>
                        </a:rPr>
                        <a:t>แผนกรมการแพทย์</a:t>
                      </a:r>
                      <a:endParaRPr lang="th-TH" sz="20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latin typeface="TH SarabunPSK" pitchFamily="34" charset="-34"/>
                          <a:cs typeface="TH SarabunPSK" pitchFamily="34" charset="-34"/>
                        </a:rPr>
                        <a:t>แผนกระทรวงสาธารณสุข</a:t>
                      </a:r>
                      <a:endParaRPr lang="th-TH" sz="20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336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1. </a:t>
                      </a:r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เป็นตัวชี้วัดใหม่</a:t>
                      </a:r>
                      <a:r>
                        <a:rPr lang="th-TH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พื้นที่ยังไม่เข้าใจ</a:t>
                      </a:r>
                      <a:endParaRPr lang="th-TH" sz="1600" b="1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2. แนวทางการเก็บข้อมูลยังไม่ชัดเจน</a:t>
                      </a:r>
                    </a:p>
                    <a:p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3. </a:t>
                      </a:r>
                      <a:r>
                        <a:rPr lang="en-US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liaison nurse (Care manager)</a:t>
                      </a:r>
                    </a:p>
                    <a:p>
                      <a:r>
                        <a:rPr lang="en-US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4. </a:t>
                      </a:r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ความร่วมมือ</a:t>
                      </a:r>
                      <a:r>
                        <a:rPr lang="th-TH" sz="1600" b="1" dirty="0" err="1" smtClean="0">
                          <a:latin typeface="TH SarabunPSK" pitchFamily="34" charset="-34"/>
                          <a:cs typeface="TH SarabunPSK" pitchFamily="34" charset="-34"/>
                        </a:rPr>
                        <a:t>สห</a:t>
                      </a:r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สาขาวิชาชีพ</a:t>
                      </a:r>
                    </a:p>
                    <a:p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5. ห้องผ่าตัด</a:t>
                      </a:r>
                    </a:p>
                    <a:p>
                      <a:endParaRPr lang="th-TH" sz="1600" b="1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1.การสนับสนุนในด้านวิชาการและ มี</a:t>
                      </a:r>
                      <a:r>
                        <a:rPr lang="en-US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Definition</a:t>
                      </a:r>
                      <a:r>
                        <a:rPr lang="en-US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16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ที่ชัดเจน</a:t>
                      </a:r>
                      <a:endParaRPr lang="th-TH" sz="1600" b="1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2. กรมการแพทย์ควรให้คำแนะนำในการจัดตั้งทีม การเป็น</a:t>
                      </a:r>
                      <a:r>
                        <a:rPr lang="en-US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training center </a:t>
                      </a:r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การบริหารจัดการข้อมูลผ่าน</a:t>
                      </a:r>
                      <a:r>
                        <a:rPr lang="en-US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 application</a:t>
                      </a:r>
                      <a:endParaRPr lang="th-TH" sz="1600" b="1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3.จัดระบบการลงข้อมูลเป็นระบบเดียวกันทั่วประเทศและสามารถดึงข้อมูลมาใช้ได้ตรงกัน</a:t>
                      </a:r>
                    </a:p>
                    <a:p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1.กำหนดการดำเนินงานตามตัวชี้วัดผ่าน  </a:t>
                      </a:r>
                      <a:r>
                        <a:rPr lang="en-US" sz="1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Policy </a:t>
                      </a:r>
                      <a:endParaRPr lang="th-TH" sz="1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" name="สี่เหลี่ยมผืนผ้า 6">
            <a:extLst>
              <a:ext uri="{FF2B5EF4-FFF2-40B4-BE49-F238E27FC236}">
                <a16:creationId xmlns="" xmlns:a16="http://schemas.microsoft.com/office/drawing/2014/main" id="{D149FA47-3D5A-4093-ACA9-F685109F8A97}"/>
              </a:ext>
            </a:extLst>
          </p:cNvPr>
          <p:cNvSpPr/>
          <p:nvPr/>
        </p:nvSpPr>
        <p:spPr>
          <a:xfrm>
            <a:off x="2771800" y="14006"/>
            <a:ext cx="6352690" cy="738664"/>
          </a:xfrm>
          <a:prstGeom prst="rect">
            <a:avLst/>
          </a:prstGeom>
          <a:noFill/>
          <a:ln w="6350" cap="flat" cmpd="sng" algn="ctr">
            <a:solidFill>
              <a:srgbClr val="5B9BD5"/>
            </a:solidFill>
            <a:prstDash val="solid"/>
            <a:miter lim="800000"/>
          </a:ln>
          <a:effectLst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400" b="1" kern="0" dirty="0" smtClean="0">
                <a:latin typeface="TH SarabunPSK" pitchFamily="34" charset="-34"/>
                <a:cs typeface="TH SarabunPSK" pitchFamily="34" charset="-34"/>
              </a:rPr>
              <a:t>●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 มีการจัดตั้งทีม </a:t>
            </a:r>
            <a:r>
              <a:rPr lang="en-US" sz="1400" b="1" kern="0" dirty="0">
                <a:latin typeface="TH SarabunPSK" pitchFamily="34" charset="-34"/>
                <a:cs typeface="TH SarabunPSK" pitchFamily="34" charset="-34"/>
              </a:rPr>
              <a:t>Capture the fracture 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ในรพ. 2 แห่ง คือ รพศ.อุดรธานี และ รพ.เลย</a:t>
            </a:r>
          </a:p>
          <a:p>
            <a:pPr lvl="0">
              <a:defRPr/>
            </a:pPr>
            <a:r>
              <a:rPr lang="th-TH" sz="1400" b="1" kern="0" dirty="0" smtClean="0">
                <a:latin typeface="Times New Roman"/>
                <a:cs typeface="TH SarabunPSK" pitchFamily="34" charset="-34"/>
              </a:rPr>
              <a:t>● 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โรงพยาบาล</a:t>
            </a:r>
            <a:r>
              <a:rPr lang="th-TH" sz="1400" b="1" kern="0" dirty="0">
                <a:latin typeface="TH SarabunPSK" pitchFamily="34" charset="-34"/>
                <a:cs typeface="TH SarabunPSK" pitchFamily="34" charset="-34"/>
              </a:rPr>
              <a:t>ที่มีการ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ดำเนินการ ระบบ </a:t>
            </a:r>
            <a:r>
              <a:rPr lang="en-US" sz="1400" b="1" kern="0" dirty="0">
                <a:latin typeface="TH SarabunPSK" pitchFamily="34" charset="-34"/>
                <a:cs typeface="TH SarabunPSK" pitchFamily="34" charset="-34"/>
              </a:rPr>
              <a:t>Hip fracture  fast  track 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คือ รพ.เลย และรพ.ที่กำลังดำเนินการ คือ รพศ.อุดรธานี</a:t>
            </a:r>
            <a:endParaRPr lang="en-US" sz="1400" b="1" kern="0" dirty="0">
              <a:latin typeface="TH SarabunPSK" pitchFamily="34" charset="-34"/>
              <a:cs typeface="TH SarabunPSK" pitchFamily="34" charset="-34"/>
            </a:endParaRPr>
          </a:p>
          <a:p>
            <a:pPr lvl="0">
              <a:defRPr/>
            </a:pP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 </a:t>
            </a:r>
            <a:endParaRPr kumimoji="0" lang="th-TH" sz="14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923788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รูปห้าเหลี่ยม 3"/>
          <p:cNvSpPr/>
          <p:nvPr/>
        </p:nvSpPr>
        <p:spPr>
          <a:xfrm>
            <a:off x="15623" y="-20118"/>
            <a:ext cx="1979712" cy="397139"/>
          </a:xfrm>
          <a:prstGeom prst="homePlate">
            <a:avLst/>
          </a:prstGeom>
          <a:solidFill>
            <a:srgbClr val="FF6600"/>
          </a:solidFill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91361" tIns="45680" rIns="91361" bIns="45680" rtlCol="0" anchor="ctr"/>
          <a:lstStyle/>
          <a:p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สาขา </a:t>
            </a:r>
            <a:r>
              <a:rPr lang="en-US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SEPSIS</a:t>
            </a:r>
            <a:endParaRPr lang="th-TH" sz="2400" b="1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5" name="ตาราง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6667531"/>
              </p:ext>
            </p:extLst>
          </p:nvPr>
        </p:nvGraphicFramePr>
        <p:xfrm>
          <a:off x="179512" y="377021"/>
          <a:ext cx="8640960" cy="46786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293269"/>
                <a:gridCol w="2186427"/>
                <a:gridCol w="2186427"/>
                <a:gridCol w="1974837"/>
              </a:tblGrid>
              <a:tr h="24395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TH SarabunPSK" pitchFamily="34" charset="-34"/>
                          <a:cs typeface="TH SarabunPSK" pitchFamily="34" charset="-34"/>
                        </a:rPr>
                        <a:t>GAP</a:t>
                      </a:r>
                      <a:endParaRPr lang="th-TH" sz="15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500" dirty="0" smtClean="0">
                          <a:latin typeface="TH SarabunPSK" pitchFamily="34" charset="-34"/>
                          <a:cs typeface="TH SarabunPSK" pitchFamily="34" charset="-34"/>
                        </a:rPr>
                        <a:t>แผนเขตสุขภาพ</a:t>
                      </a:r>
                      <a:endParaRPr lang="th-TH" sz="15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500" dirty="0" smtClean="0">
                          <a:latin typeface="TH SarabunPSK" pitchFamily="34" charset="-34"/>
                          <a:cs typeface="TH SarabunPSK" pitchFamily="34" charset="-34"/>
                        </a:rPr>
                        <a:t>แผนกรมการแพทย์</a:t>
                      </a:r>
                      <a:endParaRPr lang="th-TH" sz="15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500" dirty="0" smtClean="0">
                          <a:latin typeface="TH SarabunPSK" pitchFamily="34" charset="-34"/>
                          <a:cs typeface="TH SarabunPSK" pitchFamily="34" charset="-34"/>
                        </a:rPr>
                        <a:t>แผนกระทรวงสาธารณสุข</a:t>
                      </a:r>
                      <a:endParaRPr lang="th-TH" sz="15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1723">
                <a:tc>
                  <a:txBody>
                    <a:bodyPr/>
                    <a:lstStyle/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1.รพศ./</a:t>
                      </a:r>
                      <a:r>
                        <a:rPr lang="th-TH" sz="1400" b="1" dirty="0" err="1" smtClean="0">
                          <a:latin typeface="TH SarabunPSK" pitchFamily="34" charset="-34"/>
                          <a:cs typeface="TH SarabunPSK" pitchFamily="34" charset="-34"/>
                        </a:rPr>
                        <a:t>รพท</a:t>
                      </a: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1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ขาดบุคลากรทางการแพทย์ ทั้ง</a:t>
                      </a:r>
                      <a:r>
                        <a:rPr lang="th-TH" sz="1400" b="1" dirty="0" err="1" smtClean="0">
                          <a:latin typeface="TH SarabunPSK" pitchFamily="34" charset="-34"/>
                          <a:cs typeface="TH SarabunPSK" pitchFamily="34" charset="-34"/>
                        </a:rPr>
                        <a:t>อายุร</a:t>
                      </a: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แพทย์ ศัลยแพทย์ แพทย์เวชบำบัดวิกฤต พยาบาล ในการดูแลผู้ป่วย </a:t>
                      </a:r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Critical care </a:t>
                      </a:r>
                    </a:p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2.รพ.ระดับ </a:t>
                      </a:r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M1M2</a:t>
                      </a:r>
                      <a:r>
                        <a:rPr lang="en-US" sz="1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ขาดบุคลากรทางการแพทย์ และความเชี่ยวชาญทำให้มีการส่งต่อ (</a:t>
                      </a:r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Refer in) </a:t>
                      </a: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ผู้ป่วยเข้ามาในโรงพยาบาลระดับ </a:t>
                      </a:r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A </a:t>
                      </a: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ทำให้ผู้ป่วยมีจำนวนมากทั้งวิกฤต และเรื่อรัง ต้องรับภาระงานมากขึ้น</a:t>
                      </a:r>
                    </a:p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3.การเข้าถึงบริการ </a:t>
                      </a:r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ICU  </a:t>
                      </a: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จำนวนเตียง </a:t>
                      </a:r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ICU </a:t>
                      </a: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มีจำกัด ผู้ป่วยส่วนใหญ่รักษานอก </a:t>
                      </a:r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ICU</a:t>
                      </a:r>
                    </a:p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4.ด้านเครื่องมือ/อุปกรณ์ การสนับสนุนงบประมาณในการจัดตั้งหน่วยในการดูแลผู้ป่วยวิกฤต (</a:t>
                      </a:r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ICU) </a:t>
                      </a: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การซื้อเครื่องตรวจเพื่อช่วยในการประเมินวินิจฉัยเบื้องต้นได้แก่ </a:t>
                      </a:r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Blood lactate  </a:t>
                      </a:r>
                    </a:p>
                    <a:p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5.Health </a:t>
                      </a:r>
                      <a:r>
                        <a:rPr lang="en-US" sz="1400" b="1" dirty="0" err="1" smtClean="0">
                          <a:latin typeface="TH SarabunPSK" pitchFamily="34" charset="-34"/>
                          <a:cs typeface="TH SarabunPSK" pitchFamily="34" charset="-34"/>
                        </a:rPr>
                        <a:t>litheracy</a:t>
                      </a:r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ของประชาชน ขาดความรู้ในการดูแลตนเอง มีความเสี่ยงต่อการติดเชื้อจากโรค </a:t>
                      </a:r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NCD</a:t>
                      </a: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ที่มีแนวโน้มเพิ่มขึ้น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พัฒนา</a:t>
                      </a:r>
                      <a:r>
                        <a:rPr lang="th-TH" sz="1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en-US" sz="1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ECS </a:t>
                      </a:r>
                      <a:r>
                        <a:rPr lang="th-TH" sz="1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ให้รองรับ 3 </a:t>
                      </a:r>
                      <a:r>
                        <a:rPr lang="en-US" sz="1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S Fast Tracks </a:t>
                      </a:r>
                      <a:r>
                        <a:rPr lang="th-TH" sz="1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และจัดทำ </a:t>
                      </a:r>
                      <a:r>
                        <a:rPr lang="en-US" sz="1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Inter Departmental  Sepsis CPG </a:t>
                      </a:r>
                      <a:r>
                        <a:rPr lang="th-TH" sz="1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ทั้ง </a:t>
                      </a:r>
                      <a:r>
                        <a:rPr lang="en-US" sz="1400" b="1" baseline="0" dirty="0" err="1" smtClean="0">
                          <a:latin typeface="TH SarabunPSK" pitchFamily="34" charset="-34"/>
                          <a:cs typeface="TH SarabunPSK" pitchFamily="34" charset="-34"/>
                        </a:rPr>
                        <a:t>Med,Sur,Ped,Ort,Ob-Gyn</a:t>
                      </a:r>
                      <a:endParaRPr lang="en-US" sz="1400" b="1" baseline="0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th-TH" sz="1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(ข้อเสนอแนะจากทีมตรวจราชการ เขต 8)</a:t>
                      </a:r>
                      <a:endParaRPr lang="en-US" sz="1400" b="1" baseline="0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endParaRPr lang="th-TH" sz="1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1.จัดอบรม </a:t>
                      </a:r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Coder </a:t>
                      </a: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การลง </a:t>
                      </a:r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ICD10 </a:t>
                      </a: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และจัดทำคู่มือ</a:t>
                      </a:r>
                    </a:p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2.พัฒนาโปรแกรม/</a:t>
                      </a:r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IT </a:t>
                      </a: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สำเร็จรูป เพื่อใช้ดูแลและเก็บข้อมูล  </a:t>
                      </a:r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Sepsis</a:t>
                      </a:r>
                    </a:p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3.จัดกิจกรรม </a:t>
                      </a:r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Sepsis </a:t>
                      </a: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ระดับประเทศ</a:t>
                      </a:r>
                    </a:p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เช่น </a:t>
                      </a:r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World sepsis day </a:t>
                      </a:r>
                    </a:p>
                    <a:p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4.จัดเผยแพร่ความรู้และคู่มือ </a:t>
                      </a:r>
                      <a:r>
                        <a:rPr lang="en-US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Sepsis </a:t>
                      </a:r>
                      <a:r>
                        <a:rPr lang="th-TH" sz="1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สำหรับประชาชน</a:t>
                      </a:r>
                    </a:p>
                    <a:p>
                      <a:endParaRPr lang="en-US" sz="1400" b="1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endParaRPr lang="th-TH" sz="1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th-TH" sz="14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" name="สี่เหลี่ยมผืนผ้า 6">
            <a:extLst>
              <a:ext uri="{FF2B5EF4-FFF2-40B4-BE49-F238E27FC236}">
                <a16:creationId xmlns="" xmlns:a16="http://schemas.microsoft.com/office/drawing/2014/main" id="{D149FA47-3D5A-4093-ACA9-F685109F8A97}"/>
              </a:ext>
            </a:extLst>
          </p:cNvPr>
          <p:cNvSpPr/>
          <p:nvPr/>
        </p:nvSpPr>
        <p:spPr>
          <a:xfrm>
            <a:off x="2051720" y="6747"/>
            <a:ext cx="7092280" cy="307777"/>
          </a:xfrm>
          <a:prstGeom prst="rect">
            <a:avLst/>
          </a:prstGeom>
          <a:noFill/>
          <a:ln w="6350" cap="flat" cmpd="sng" algn="ctr">
            <a:solidFill>
              <a:srgbClr val="5B9BD5"/>
            </a:solidFill>
            <a:prstDash val="solid"/>
            <a:miter lim="800000"/>
          </a:ln>
          <a:effectLst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400" b="1" kern="0" dirty="0" smtClean="0">
                <a:latin typeface="TH SarabunPSK" pitchFamily="34" charset="-34"/>
                <a:cs typeface="TH SarabunPSK" pitchFamily="34" charset="-34"/>
              </a:rPr>
              <a:t>●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 อัตราการเสียชีวิต ของ </a:t>
            </a:r>
            <a:r>
              <a:rPr lang="en-US" sz="1400" b="1" kern="0" dirty="0" smtClean="0">
                <a:latin typeface="TH SarabunPSK" pitchFamily="34" charset="-34"/>
                <a:cs typeface="TH SarabunPSK" pitchFamily="34" charset="-34"/>
              </a:rPr>
              <a:t>Sepsis 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ของเขต 8 ในปี 59 และ ปี 60 </a:t>
            </a:r>
            <a:r>
              <a:rPr lang="en-US" sz="1400" b="1" kern="0" dirty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sz="1400" b="1" kern="0" dirty="0" smtClean="0">
                <a:latin typeface="TH SarabunPSK" pitchFamily="34" charset="-34"/>
                <a:cs typeface="TH SarabunPSK" pitchFamily="34" charset="-34"/>
              </a:rPr>
              <a:t>R65.1-R57.2</a:t>
            </a:r>
            <a:r>
              <a:rPr lang="th-TH" sz="1400" b="1" kern="0" dirty="0" smtClean="0">
                <a:latin typeface="TH SarabunPSK" pitchFamily="34" charset="-34"/>
                <a:cs typeface="TH SarabunPSK" pitchFamily="34" charset="-34"/>
              </a:rPr>
              <a:t>)  มีแนวโน้มสูงขึ้น คือ 31.07 และ 34.78 ตามลำดับ</a:t>
            </a:r>
          </a:p>
        </p:txBody>
      </p:sp>
    </p:spTree>
    <p:extLst>
      <p:ext uri="{BB962C8B-B14F-4D97-AF65-F5344CB8AC3E}">
        <p14:creationId xmlns:p14="http://schemas.microsoft.com/office/powerpoint/2010/main" val="2405946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726</TotalTime>
  <Words>4225</Words>
  <Application>Microsoft Office PowerPoint</Application>
  <PresentationFormat>On-screen Show (16:9)</PresentationFormat>
  <Paragraphs>430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ชุดรูปแบบของ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Sky123.Org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User</dc:creator>
  <cp:lastModifiedBy>Rutchada</cp:lastModifiedBy>
  <cp:revision>106</cp:revision>
  <dcterms:created xsi:type="dcterms:W3CDTF">2018-05-30T14:35:50Z</dcterms:created>
  <dcterms:modified xsi:type="dcterms:W3CDTF">2018-06-10T07:04:12Z</dcterms:modified>
</cp:coreProperties>
</file>